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8" roundtripDataSignature="AMtx7miY3J0uK8wp85BBRUMtCIc5gww4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customschemas.google.com/relationships/presentationmetadata" Target="meta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70" name="Google Shape;7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0: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16" name="Google Shape;21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1: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36" name="Google Shape;23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2: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52" name="Google Shape;25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3: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67" name="Google Shape;26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4: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85" name="Google Shape;28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5: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301" name="Google Shape;30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6: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315" name="Google Shape;31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7: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364" name="Google Shape;36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8: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375" name="Google Shape;37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9: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390" name="Google Shape;39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2: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76" name="Google Shape;7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0: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404" name="Google Shape;40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1: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418" name="Google Shape;418;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22: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431" name="Google Shape;43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3: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442" name="Google Shape;44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90" name="Google Shape;9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22" name="Google Shape;12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43" name="Google Shape;14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6: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55" name="Google Shape;15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7: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67" name="Google Shape;16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8: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80" name="Google Shape;18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9: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01" name="Google Shape;20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25"/>
          <p:cNvSpPr txBox="1"/>
          <p:nvPr>
            <p:ph type="ctrTitle"/>
          </p:nvPr>
        </p:nvSpPr>
        <p:spPr>
          <a:xfrm>
            <a:off x="1524000" y="1122362"/>
            <a:ext cx="9144000" cy="2387600"/>
          </a:xfrm>
          <a:prstGeom prst="rect">
            <a:avLst/>
          </a:prstGeom>
          <a:noFill/>
          <a:ln>
            <a:noFill/>
          </a:ln>
        </p:spPr>
        <p:txBody>
          <a:bodyPr anchorCtr="0" anchor="b" bIns="91425" lIns="91425" spcFirstLastPara="1" rIns="91425" wrap="square" tIns="91425">
            <a:noAutofit/>
          </a:bodyPr>
          <a:lstStyle>
            <a:lvl1pPr lvl="0" marR="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a:lvl2pPr>
            <a:lvl3pPr lvl="2" marR="0" algn="l">
              <a:lnSpc>
                <a:spcPct val="100000"/>
              </a:lnSpc>
              <a:spcBef>
                <a:spcPts val="0"/>
              </a:spcBef>
              <a:spcAft>
                <a:spcPts val="0"/>
              </a:spcAft>
              <a:buSzPts val="1400"/>
              <a:buNone/>
              <a:defRPr/>
            </a:lvl3pPr>
            <a:lvl4pPr lvl="3" marR="0" algn="l">
              <a:lnSpc>
                <a:spcPct val="100000"/>
              </a:lnSpc>
              <a:spcBef>
                <a:spcPts val="0"/>
              </a:spcBef>
              <a:spcAft>
                <a:spcPts val="0"/>
              </a:spcAft>
              <a:buSzPts val="1400"/>
              <a:buNone/>
              <a:defRPr/>
            </a:lvl4pPr>
            <a:lvl5pPr lvl="4" marR="0" algn="l">
              <a:lnSpc>
                <a:spcPct val="100000"/>
              </a:lnSpc>
              <a:spcBef>
                <a:spcPts val="0"/>
              </a:spcBef>
              <a:spcAft>
                <a:spcPts val="0"/>
              </a:spcAft>
              <a:buSzPts val="1400"/>
              <a:buNone/>
              <a:defRPr/>
            </a:lvl5pPr>
            <a:lvl6pPr lvl="5" marR="0" algn="l">
              <a:lnSpc>
                <a:spcPct val="100000"/>
              </a:lnSpc>
              <a:spcBef>
                <a:spcPts val="0"/>
              </a:spcBef>
              <a:spcAft>
                <a:spcPts val="0"/>
              </a:spcAft>
              <a:buSzPts val="1400"/>
              <a:buNone/>
              <a:defRPr/>
            </a:lvl6pPr>
            <a:lvl7pPr lvl="6" marR="0" algn="l">
              <a:lnSpc>
                <a:spcPct val="100000"/>
              </a:lnSpc>
              <a:spcBef>
                <a:spcPts val="0"/>
              </a:spcBef>
              <a:spcAft>
                <a:spcPts val="0"/>
              </a:spcAft>
              <a:buSzPts val="1400"/>
              <a:buNone/>
              <a:defRPr/>
            </a:lvl7pPr>
            <a:lvl8pPr lvl="7" marR="0" algn="l">
              <a:lnSpc>
                <a:spcPct val="100000"/>
              </a:lnSpc>
              <a:spcBef>
                <a:spcPts val="0"/>
              </a:spcBef>
              <a:spcAft>
                <a:spcPts val="0"/>
              </a:spcAft>
              <a:buSzPts val="1400"/>
              <a:buNone/>
              <a:defRPr/>
            </a:lvl8pPr>
            <a:lvl9pPr lvl="8" marR="0" algn="l">
              <a:lnSpc>
                <a:spcPct val="100000"/>
              </a:lnSpc>
              <a:spcBef>
                <a:spcPts val="0"/>
              </a:spcBef>
              <a:spcAft>
                <a:spcPts val="0"/>
              </a:spcAft>
              <a:buSzPts val="1400"/>
              <a:buNone/>
              <a:defRPr/>
            </a:lvl9pPr>
          </a:lstStyle>
          <a:p/>
        </p:txBody>
      </p:sp>
      <p:sp>
        <p:nvSpPr>
          <p:cNvPr id="13" name="Google Shape;13;p25"/>
          <p:cNvSpPr txBox="1"/>
          <p:nvPr>
            <p:ph idx="1" type="subTitle"/>
          </p:nvPr>
        </p:nvSpPr>
        <p:spPr>
          <a:xfrm>
            <a:off x="1524000" y="3602037"/>
            <a:ext cx="9144000" cy="1655761"/>
          </a:xfrm>
          <a:prstGeom prst="rect">
            <a:avLst/>
          </a:prstGeom>
          <a:noFill/>
          <a:ln>
            <a:noFill/>
          </a:ln>
        </p:spPr>
        <p:txBody>
          <a:bodyPr anchorCtr="0" anchor="t" bIns="91425" lIns="91425" spcFirstLastPara="1" rIns="91425" wrap="square" tIns="91425">
            <a:noAutofit/>
          </a:bodyPr>
          <a:lstStyle>
            <a:lvl1pPr lvl="0" marR="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4" name="Google Shape;14;p25"/>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5" name="Google Shape;15;p2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6" name="Google Shape;16;p25"/>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7" name="Shape 17"/>
        <p:cNvGrpSpPr/>
        <p:nvPr/>
      </p:nvGrpSpPr>
      <p:grpSpPr>
        <a:xfrm>
          <a:off x="0" y="0"/>
          <a:ext cx="0" cy="0"/>
          <a:chOff x="0" y="0"/>
          <a:chExt cx="0" cy="0"/>
        </a:xfrm>
      </p:grpSpPr>
      <p:sp>
        <p:nvSpPr>
          <p:cNvPr id="18" name="Google Shape;18;p26"/>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6"/>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20" name="Google Shape;20;p26"/>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21" name="Google Shape;21;p26"/>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22" name="Google Shape;22;p2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23" name="Google Shape;23;p26"/>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24" name="Shape 24"/>
        <p:cNvGrpSpPr/>
        <p:nvPr/>
      </p:nvGrpSpPr>
      <p:grpSpPr>
        <a:xfrm>
          <a:off x="0" y="0"/>
          <a:ext cx="0" cy="0"/>
          <a:chOff x="0" y="0"/>
          <a:chExt cx="0" cy="0"/>
        </a:xfrm>
      </p:grpSpPr>
      <p:sp>
        <p:nvSpPr>
          <p:cNvPr id="25" name="Google Shape;25;p27"/>
          <p:cNvSpPr txBox="1"/>
          <p:nvPr>
            <p:ph type="title"/>
          </p:nvPr>
        </p:nvSpPr>
        <p:spPr>
          <a:xfrm>
            <a:off x="839787"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7"/>
          <p:cNvSpPr txBox="1"/>
          <p:nvPr>
            <p:ph idx="1" type="body"/>
          </p:nvPr>
        </p:nvSpPr>
        <p:spPr>
          <a:xfrm>
            <a:off x="839787" y="1681163"/>
            <a:ext cx="5157787" cy="823912"/>
          </a:xfrm>
          <a:prstGeom prst="rect">
            <a:avLst/>
          </a:prstGeom>
          <a:noFill/>
          <a:ln>
            <a:noFill/>
          </a:ln>
        </p:spPr>
        <p:txBody>
          <a:bodyPr anchorCtr="0" anchor="b" bIns="91425" lIns="91425" spcFirstLastPara="1" rIns="91425" wrap="square" tIns="91425">
            <a:noAutofit/>
          </a:bodyPr>
          <a:lstStyle>
            <a:lvl1pPr indent="-228600" lvl="0" marL="457200" algn="l">
              <a:lnSpc>
                <a:spcPct val="90000"/>
              </a:lnSpc>
              <a:spcBef>
                <a:spcPts val="0"/>
              </a:spcBef>
              <a:spcAft>
                <a:spcPts val="0"/>
              </a:spcAft>
              <a:buSzPts val="2400"/>
              <a:buFont typeface="Calibri"/>
              <a:buNone/>
              <a:defRPr b="1" sz="2400"/>
            </a:lvl1pPr>
            <a:lvl2pPr indent="-228600" lvl="1" marL="914400" algn="l">
              <a:lnSpc>
                <a:spcPct val="90000"/>
              </a:lnSpc>
              <a:spcBef>
                <a:spcPts val="0"/>
              </a:spcBef>
              <a:spcAft>
                <a:spcPts val="0"/>
              </a:spcAft>
              <a:buSzPts val="2000"/>
              <a:buFont typeface="Calibri"/>
              <a:buNone/>
              <a:defRPr b="1" sz="2000"/>
            </a:lvl2pPr>
            <a:lvl3pPr indent="-228600" lvl="2" marL="1371600" algn="l">
              <a:lnSpc>
                <a:spcPct val="90000"/>
              </a:lnSpc>
              <a:spcBef>
                <a:spcPts val="0"/>
              </a:spcBef>
              <a:spcAft>
                <a:spcPts val="0"/>
              </a:spcAft>
              <a:buSzPts val="1800"/>
              <a:buFont typeface="Calibri"/>
              <a:buNone/>
              <a:defRPr b="1" sz="1800"/>
            </a:lvl3pPr>
            <a:lvl4pPr indent="-228600" lvl="3" marL="1828800" algn="l">
              <a:lnSpc>
                <a:spcPct val="90000"/>
              </a:lnSpc>
              <a:spcBef>
                <a:spcPts val="0"/>
              </a:spcBef>
              <a:spcAft>
                <a:spcPts val="0"/>
              </a:spcAft>
              <a:buSzPts val="1600"/>
              <a:buFont typeface="Calibri"/>
              <a:buNone/>
              <a:defRPr b="1" sz="1600"/>
            </a:lvl4pPr>
            <a:lvl5pPr indent="-228600" lvl="4" marL="2286000" algn="l">
              <a:lnSpc>
                <a:spcPct val="90000"/>
              </a:lnSpc>
              <a:spcBef>
                <a:spcPts val="0"/>
              </a:spcBef>
              <a:spcAft>
                <a:spcPts val="0"/>
              </a:spcAft>
              <a:buSzPts val="1600"/>
              <a:buFont typeface="Calibri"/>
              <a:buNone/>
              <a:defRPr b="1" sz="1600"/>
            </a:lvl5pPr>
            <a:lvl6pPr indent="-228600" lvl="5" marL="2743200" algn="l">
              <a:lnSpc>
                <a:spcPct val="90000"/>
              </a:lnSpc>
              <a:spcBef>
                <a:spcPts val="0"/>
              </a:spcBef>
              <a:spcAft>
                <a:spcPts val="0"/>
              </a:spcAft>
              <a:buSzPts val="1600"/>
              <a:buFont typeface="Calibri"/>
              <a:buNone/>
              <a:defRPr b="1" sz="1600"/>
            </a:lvl6pPr>
            <a:lvl7pPr indent="-228600" lvl="6" marL="3200400" algn="l">
              <a:lnSpc>
                <a:spcPct val="90000"/>
              </a:lnSpc>
              <a:spcBef>
                <a:spcPts val="0"/>
              </a:spcBef>
              <a:spcAft>
                <a:spcPts val="0"/>
              </a:spcAft>
              <a:buSzPts val="1600"/>
              <a:buFont typeface="Calibri"/>
              <a:buNone/>
              <a:defRPr b="1" sz="1600"/>
            </a:lvl7pPr>
            <a:lvl8pPr indent="-228600" lvl="7" marL="3657600" algn="l">
              <a:lnSpc>
                <a:spcPct val="90000"/>
              </a:lnSpc>
              <a:spcBef>
                <a:spcPts val="0"/>
              </a:spcBef>
              <a:spcAft>
                <a:spcPts val="0"/>
              </a:spcAft>
              <a:buSzPts val="1600"/>
              <a:buFont typeface="Calibri"/>
              <a:buNone/>
              <a:defRPr b="1" sz="1600"/>
            </a:lvl8pPr>
            <a:lvl9pPr indent="-228600" lvl="8" marL="4114800" algn="l">
              <a:lnSpc>
                <a:spcPct val="90000"/>
              </a:lnSpc>
              <a:spcBef>
                <a:spcPts val="0"/>
              </a:spcBef>
              <a:spcAft>
                <a:spcPts val="0"/>
              </a:spcAft>
              <a:buSzPts val="1600"/>
              <a:buFont typeface="Calibri"/>
              <a:buNone/>
              <a:defRPr b="1" sz="1600"/>
            </a:lvl9pPr>
          </a:lstStyle>
          <a:p/>
        </p:txBody>
      </p:sp>
      <p:sp>
        <p:nvSpPr>
          <p:cNvPr id="27" name="Google Shape;27;p27"/>
          <p:cNvSpPr txBox="1"/>
          <p:nvPr>
            <p:ph idx="2" type="body"/>
          </p:nvPr>
        </p:nvSpPr>
        <p:spPr>
          <a:xfrm>
            <a:off x="839787" y="2505075"/>
            <a:ext cx="5157787" cy="368458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28" name="Google Shape;28;p27"/>
          <p:cNvSpPr txBox="1"/>
          <p:nvPr>
            <p:ph idx="3" type="body"/>
          </p:nvPr>
        </p:nvSpPr>
        <p:spPr>
          <a:xfrm>
            <a:off x="6172200" y="1681163"/>
            <a:ext cx="5183187" cy="823912"/>
          </a:xfrm>
          <a:prstGeom prst="rect">
            <a:avLst/>
          </a:prstGeom>
          <a:noFill/>
          <a:ln>
            <a:noFill/>
          </a:ln>
        </p:spPr>
        <p:txBody>
          <a:bodyPr anchorCtr="0" anchor="b" bIns="91425" lIns="91425" spcFirstLastPara="1" rIns="91425" wrap="square" tIns="91425">
            <a:noAutofit/>
          </a:bodyPr>
          <a:lstStyle>
            <a:lvl1pPr indent="-228600" lvl="0" marL="457200" algn="l">
              <a:lnSpc>
                <a:spcPct val="90000"/>
              </a:lnSpc>
              <a:spcBef>
                <a:spcPts val="0"/>
              </a:spcBef>
              <a:spcAft>
                <a:spcPts val="0"/>
              </a:spcAft>
              <a:buSzPts val="2400"/>
              <a:buFont typeface="Calibri"/>
              <a:buNone/>
              <a:defRPr b="1" sz="2400"/>
            </a:lvl1pPr>
            <a:lvl2pPr indent="-228600" lvl="1" marL="914400" algn="l">
              <a:lnSpc>
                <a:spcPct val="90000"/>
              </a:lnSpc>
              <a:spcBef>
                <a:spcPts val="0"/>
              </a:spcBef>
              <a:spcAft>
                <a:spcPts val="0"/>
              </a:spcAft>
              <a:buSzPts val="2000"/>
              <a:buFont typeface="Calibri"/>
              <a:buNone/>
              <a:defRPr b="1" sz="2000"/>
            </a:lvl2pPr>
            <a:lvl3pPr indent="-228600" lvl="2" marL="1371600" algn="l">
              <a:lnSpc>
                <a:spcPct val="90000"/>
              </a:lnSpc>
              <a:spcBef>
                <a:spcPts val="0"/>
              </a:spcBef>
              <a:spcAft>
                <a:spcPts val="0"/>
              </a:spcAft>
              <a:buSzPts val="1800"/>
              <a:buFont typeface="Calibri"/>
              <a:buNone/>
              <a:defRPr b="1" sz="1800"/>
            </a:lvl3pPr>
            <a:lvl4pPr indent="-228600" lvl="3" marL="1828800" algn="l">
              <a:lnSpc>
                <a:spcPct val="90000"/>
              </a:lnSpc>
              <a:spcBef>
                <a:spcPts val="0"/>
              </a:spcBef>
              <a:spcAft>
                <a:spcPts val="0"/>
              </a:spcAft>
              <a:buSzPts val="1600"/>
              <a:buFont typeface="Calibri"/>
              <a:buNone/>
              <a:defRPr b="1" sz="1600"/>
            </a:lvl4pPr>
            <a:lvl5pPr indent="-228600" lvl="4" marL="2286000" algn="l">
              <a:lnSpc>
                <a:spcPct val="90000"/>
              </a:lnSpc>
              <a:spcBef>
                <a:spcPts val="0"/>
              </a:spcBef>
              <a:spcAft>
                <a:spcPts val="0"/>
              </a:spcAft>
              <a:buSzPts val="1600"/>
              <a:buFont typeface="Calibri"/>
              <a:buNone/>
              <a:defRPr b="1" sz="1600"/>
            </a:lvl5pPr>
            <a:lvl6pPr indent="-228600" lvl="5" marL="2743200" algn="l">
              <a:lnSpc>
                <a:spcPct val="90000"/>
              </a:lnSpc>
              <a:spcBef>
                <a:spcPts val="0"/>
              </a:spcBef>
              <a:spcAft>
                <a:spcPts val="0"/>
              </a:spcAft>
              <a:buSzPts val="1600"/>
              <a:buFont typeface="Calibri"/>
              <a:buNone/>
              <a:defRPr b="1" sz="1600"/>
            </a:lvl6pPr>
            <a:lvl7pPr indent="-228600" lvl="6" marL="3200400" algn="l">
              <a:lnSpc>
                <a:spcPct val="90000"/>
              </a:lnSpc>
              <a:spcBef>
                <a:spcPts val="0"/>
              </a:spcBef>
              <a:spcAft>
                <a:spcPts val="0"/>
              </a:spcAft>
              <a:buSzPts val="1600"/>
              <a:buFont typeface="Calibri"/>
              <a:buNone/>
              <a:defRPr b="1" sz="1600"/>
            </a:lvl7pPr>
            <a:lvl8pPr indent="-228600" lvl="7" marL="3657600" algn="l">
              <a:lnSpc>
                <a:spcPct val="90000"/>
              </a:lnSpc>
              <a:spcBef>
                <a:spcPts val="0"/>
              </a:spcBef>
              <a:spcAft>
                <a:spcPts val="0"/>
              </a:spcAft>
              <a:buSzPts val="1600"/>
              <a:buFont typeface="Calibri"/>
              <a:buNone/>
              <a:defRPr b="1" sz="1600"/>
            </a:lvl8pPr>
            <a:lvl9pPr indent="-228600" lvl="8" marL="4114800" algn="l">
              <a:lnSpc>
                <a:spcPct val="90000"/>
              </a:lnSpc>
              <a:spcBef>
                <a:spcPts val="0"/>
              </a:spcBef>
              <a:spcAft>
                <a:spcPts val="0"/>
              </a:spcAft>
              <a:buSzPts val="1600"/>
              <a:buFont typeface="Calibri"/>
              <a:buNone/>
              <a:defRPr b="1" sz="1600"/>
            </a:lvl9pPr>
          </a:lstStyle>
          <a:p/>
        </p:txBody>
      </p:sp>
      <p:sp>
        <p:nvSpPr>
          <p:cNvPr id="29" name="Google Shape;29;p27"/>
          <p:cNvSpPr txBox="1"/>
          <p:nvPr>
            <p:ph idx="4" type="body"/>
          </p:nvPr>
        </p:nvSpPr>
        <p:spPr>
          <a:xfrm>
            <a:off x="6172200" y="2505075"/>
            <a:ext cx="5183187" cy="368458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30" name="Google Shape;30;p27"/>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1" name="Google Shape;31;p2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2" name="Google Shape;32;p27"/>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33" name="Shape 33"/>
        <p:cNvGrpSpPr/>
        <p:nvPr/>
      </p:nvGrpSpPr>
      <p:grpSpPr>
        <a:xfrm>
          <a:off x="0" y="0"/>
          <a:ext cx="0" cy="0"/>
          <a:chOff x="0" y="0"/>
          <a:chExt cx="0" cy="0"/>
        </a:xfrm>
      </p:grpSpPr>
      <p:sp>
        <p:nvSpPr>
          <p:cNvPr id="34" name="Google Shape;34;p28"/>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8"/>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6" name="Google Shape;36;p2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7" name="Google Shape;37;p28"/>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38" name="Shape 38"/>
        <p:cNvGrpSpPr/>
        <p:nvPr/>
      </p:nvGrpSpPr>
      <p:grpSpPr>
        <a:xfrm>
          <a:off x="0" y="0"/>
          <a:ext cx="0" cy="0"/>
          <a:chOff x="0" y="0"/>
          <a:chExt cx="0" cy="0"/>
        </a:xfrm>
      </p:grpSpPr>
      <p:sp>
        <p:nvSpPr>
          <p:cNvPr id="39" name="Google Shape;39;p29"/>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0" name="Google Shape;40;p2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1" name="Google Shape;41;p29"/>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42" name="Shape 42"/>
        <p:cNvGrpSpPr/>
        <p:nvPr/>
      </p:nvGrpSpPr>
      <p:grpSpPr>
        <a:xfrm>
          <a:off x="0" y="0"/>
          <a:ext cx="0" cy="0"/>
          <a:chOff x="0" y="0"/>
          <a:chExt cx="0" cy="0"/>
        </a:xfrm>
      </p:grpSpPr>
      <p:sp>
        <p:nvSpPr>
          <p:cNvPr id="43" name="Google Shape;43;p30"/>
          <p:cNvSpPr txBox="1"/>
          <p:nvPr>
            <p:ph type="title"/>
          </p:nvPr>
        </p:nvSpPr>
        <p:spPr>
          <a:xfrm>
            <a:off x="839787" y="457200"/>
            <a:ext cx="3932237" cy="1600199"/>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32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0"/>
          <p:cNvSpPr txBox="1"/>
          <p:nvPr>
            <p:ph idx="1" type="body"/>
          </p:nvPr>
        </p:nvSpPr>
        <p:spPr>
          <a:xfrm>
            <a:off x="5183187" y="987425"/>
            <a:ext cx="6172199" cy="4873624"/>
          </a:xfrm>
          <a:prstGeom prst="rect">
            <a:avLst/>
          </a:prstGeom>
          <a:noFill/>
          <a:ln>
            <a:noFill/>
          </a:ln>
        </p:spPr>
        <p:txBody>
          <a:bodyPr anchorCtr="0" anchor="t" bIns="91425" lIns="91425" spcFirstLastPara="1" rIns="91425" wrap="square" tIns="91425">
            <a:noAutofit/>
          </a:bodyPr>
          <a:lstStyle>
            <a:lvl1pPr indent="-431800" lvl="0" marL="457200" algn="l">
              <a:lnSpc>
                <a:spcPct val="90000"/>
              </a:lnSpc>
              <a:spcBef>
                <a:spcPts val="0"/>
              </a:spcBef>
              <a:spcAft>
                <a:spcPts val="0"/>
              </a:spcAft>
              <a:buSzPts val="3200"/>
              <a:buChar char="•"/>
              <a:defRPr sz="3200"/>
            </a:lvl1pPr>
            <a:lvl2pPr indent="-406400" lvl="1" marL="914400" algn="l">
              <a:lnSpc>
                <a:spcPct val="90000"/>
              </a:lnSpc>
              <a:spcBef>
                <a:spcPts val="0"/>
              </a:spcBef>
              <a:spcAft>
                <a:spcPts val="0"/>
              </a:spcAft>
              <a:buSzPts val="2800"/>
              <a:buChar char="•"/>
              <a:defRPr sz="2800"/>
            </a:lvl2pPr>
            <a:lvl3pPr indent="-381000" lvl="2" marL="1371600" algn="l">
              <a:lnSpc>
                <a:spcPct val="90000"/>
              </a:lnSpc>
              <a:spcBef>
                <a:spcPts val="0"/>
              </a:spcBef>
              <a:spcAft>
                <a:spcPts val="0"/>
              </a:spcAft>
              <a:buSzPts val="2400"/>
              <a:buChar char="•"/>
              <a:defRPr sz="2400"/>
            </a:lvl3pPr>
            <a:lvl4pPr indent="-355600" lvl="3" marL="1828800" algn="l">
              <a:lnSpc>
                <a:spcPct val="90000"/>
              </a:lnSpc>
              <a:spcBef>
                <a:spcPts val="0"/>
              </a:spcBef>
              <a:spcAft>
                <a:spcPts val="0"/>
              </a:spcAft>
              <a:buSzPts val="2000"/>
              <a:buChar char="•"/>
              <a:defRPr sz="2000"/>
            </a:lvl4pPr>
            <a:lvl5pPr indent="-355600" lvl="4" marL="2286000" algn="l">
              <a:lnSpc>
                <a:spcPct val="90000"/>
              </a:lnSpc>
              <a:spcBef>
                <a:spcPts val="0"/>
              </a:spcBef>
              <a:spcAft>
                <a:spcPts val="0"/>
              </a:spcAft>
              <a:buSzPts val="2000"/>
              <a:buChar char="•"/>
              <a:defRPr sz="2000"/>
            </a:lvl5pPr>
            <a:lvl6pPr indent="-355600" lvl="5" marL="2743200" algn="l">
              <a:lnSpc>
                <a:spcPct val="90000"/>
              </a:lnSpc>
              <a:spcBef>
                <a:spcPts val="0"/>
              </a:spcBef>
              <a:spcAft>
                <a:spcPts val="0"/>
              </a:spcAft>
              <a:buSzPts val="2000"/>
              <a:buChar char="•"/>
              <a:defRPr sz="2000"/>
            </a:lvl6pPr>
            <a:lvl7pPr indent="-355600" lvl="6" marL="3200400" algn="l">
              <a:lnSpc>
                <a:spcPct val="90000"/>
              </a:lnSpc>
              <a:spcBef>
                <a:spcPts val="0"/>
              </a:spcBef>
              <a:spcAft>
                <a:spcPts val="0"/>
              </a:spcAft>
              <a:buSzPts val="2000"/>
              <a:buChar char="•"/>
              <a:defRPr sz="2000"/>
            </a:lvl7pPr>
            <a:lvl8pPr indent="-355600" lvl="7" marL="3657600" algn="l">
              <a:lnSpc>
                <a:spcPct val="90000"/>
              </a:lnSpc>
              <a:spcBef>
                <a:spcPts val="0"/>
              </a:spcBef>
              <a:spcAft>
                <a:spcPts val="0"/>
              </a:spcAft>
              <a:buSzPts val="2000"/>
              <a:buChar char="•"/>
              <a:defRPr sz="2000"/>
            </a:lvl8pPr>
            <a:lvl9pPr indent="-355600" lvl="8" marL="4114800" algn="l">
              <a:lnSpc>
                <a:spcPct val="90000"/>
              </a:lnSpc>
              <a:spcBef>
                <a:spcPts val="0"/>
              </a:spcBef>
              <a:spcAft>
                <a:spcPts val="0"/>
              </a:spcAft>
              <a:buSzPts val="2000"/>
              <a:buChar char="•"/>
              <a:defRPr sz="2000"/>
            </a:lvl9pPr>
          </a:lstStyle>
          <a:p/>
        </p:txBody>
      </p:sp>
      <p:sp>
        <p:nvSpPr>
          <p:cNvPr id="45" name="Google Shape;45;p30"/>
          <p:cNvSpPr txBox="1"/>
          <p:nvPr>
            <p:ph idx="2" type="body"/>
          </p:nvPr>
        </p:nvSpPr>
        <p:spPr>
          <a:xfrm>
            <a:off x="839787" y="2057400"/>
            <a:ext cx="3932237" cy="381158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SzPts val="1600"/>
              <a:buFont typeface="Calibri"/>
              <a:buNone/>
              <a:defRPr sz="1600"/>
            </a:lvl1pPr>
            <a:lvl2pPr indent="-228600" lvl="1" marL="914400" algn="l">
              <a:lnSpc>
                <a:spcPct val="90000"/>
              </a:lnSpc>
              <a:spcBef>
                <a:spcPts val="0"/>
              </a:spcBef>
              <a:spcAft>
                <a:spcPts val="0"/>
              </a:spcAft>
              <a:buSzPts val="1400"/>
              <a:buFont typeface="Calibri"/>
              <a:buNone/>
              <a:defRPr sz="1400"/>
            </a:lvl2pPr>
            <a:lvl3pPr indent="-228600" lvl="2" marL="1371600" algn="l">
              <a:lnSpc>
                <a:spcPct val="90000"/>
              </a:lnSpc>
              <a:spcBef>
                <a:spcPts val="0"/>
              </a:spcBef>
              <a:spcAft>
                <a:spcPts val="0"/>
              </a:spcAft>
              <a:buSzPts val="1200"/>
              <a:buFont typeface="Calibri"/>
              <a:buNone/>
              <a:defRPr sz="1200"/>
            </a:lvl3pPr>
            <a:lvl4pPr indent="-228600" lvl="3" marL="1828800" algn="l">
              <a:lnSpc>
                <a:spcPct val="90000"/>
              </a:lnSpc>
              <a:spcBef>
                <a:spcPts val="0"/>
              </a:spcBef>
              <a:spcAft>
                <a:spcPts val="0"/>
              </a:spcAft>
              <a:buSzPts val="1000"/>
              <a:buFont typeface="Calibri"/>
              <a:buNone/>
              <a:defRPr sz="1000"/>
            </a:lvl4pPr>
            <a:lvl5pPr indent="-228600" lvl="4" marL="2286000" algn="l">
              <a:lnSpc>
                <a:spcPct val="90000"/>
              </a:lnSpc>
              <a:spcBef>
                <a:spcPts val="0"/>
              </a:spcBef>
              <a:spcAft>
                <a:spcPts val="0"/>
              </a:spcAft>
              <a:buSzPts val="1000"/>
              <a:buFont typeface="Calibri"/>
              <a:buNone/>
              <a:defRPr sz="1000"/>
            </a:lvl5pPr>
            <a:lvl6pPr indent="-228600" lvl="5" marL="2743200" algn="l">
              <a:lnSpc>
                <a:spcPct val="90000"/>
              </a:lnSpc>
              <a:spcBef>
                <a:spcPts val="0"/>
              </a:spcBef>
              <a:spcAft>
                <a:spcPts val="0"/>
              </a:spcAft>
              <a:buSzPts val="1000"/>
              <a:buFont typeface="Calibri"/>
              <a:buNone/>
              <a:defRPr sz="1000"/>
            </a:lvl6pPr>
            <a:lvl7pPr indent="-228600" lvl="6" marL="3200400" algn="l">
              <a:lnSpc>
                <a:spcPct val="90000"/>
              </a:lnSpc>
              <a:spcBef>
                <a:spcPts val="0"/>
              </a:spcBef>
              <a:spcAft>
                <a:spcPts val="0"/>
              </a:spcAft>
              <a:buSzPts val="1000"/>
              <a:buFont typeface="Calibri"/>
              <a:buNone/>
              <a:defRPr sz="1000"/>
            </a:lvl7pPr>
            <a:lvl8pPr indent="-228600" lvl="7" marL="3657600" algn="l">
              <a:lnSpc>
                <a:spcPct val="90000"/>
              </a:lnSpc>
              <a:spcBef>
                <a:spcPts val="0"/>
              </a:spcBef>
              <a:spcAft>
                <a:spcPts val="0"/>
              </a:spcAft>
              <a:buSzPts val="1000"/>
              <a:buFont typeface="Calibri"/>
              <a:buNone/>
              <a:defRPr sz="1000"/>
            </a:lvl8pPr>
            <a:lvl9pPr indent="-228600" lvl="8" marL="4114800" algn="l">
              <a:lnSpc>
                <a:spcPct val="90000"/>
              </a:lnSpc>
              <a:spcBef>
                <a:spcPts val="0"/>
              </a:spcBef>
              <a:spcAft>
                <a:spcPts val="0"/>
              </a:spcAft>
              <a:buSzPts val="1000"/>
              <a:buFont typeface="Calibri"/>
              <a:buNone/>
              <a:defRPr sz="1000"/>
            </a:lvl9pPr>
          </a:lstStyle>
          <a:p/>
        </p:txBody>
      </p:sp>
      <p:sp>
        <p:nvSpPr>
          <p:cNvPr id="46" name="Google Shape;46;p30"/>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7" name="Google Shape;47;p3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8" name="Google Shape;48;p30"/>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49" name="Shape 49"/>
        <p:cNvGrpSpPr/>
        <p:nvPr/>
      </p:nvGrpSpPr>
      <p:grpSpPr>
        <a:xfrm>
          <a:off x="0" y="0"/>
          <a:ext cx="0" cy="0"/>
          <a:chOff x="0" y="0"/>
          <a:chExt cx="0" cy="0"/>
        </a:xfrm>
      </p:grpSpPr>
      <p:sp>
        <p:nvSpPr>
          <p:cNvPr id="50" name="Google Shape;50;p31"/>
          <p:cNvSpPr txBox="1"/>
          <p:nvPr>
            <p:ph type="title"/>
          </p:nvPr>
        </p:nvSpPr>
        <p:spPr>
          <a:xfrm>
            <a:off x="839787" y="457200"/>
            <a:ext cx="3932237" cy="1600199"/>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32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1"/>
          <p:cNvSpPr/>
          <p:nvPr>
            <p:ph idx="2" type="pic"/>
          </p:nvPr>
        </p:nvSpPr>
        <p:spPr>
          <a:xfrm>
            <a:off x="5183187" y="987425"/>
            <a:ext cx="6172199" cy="4873624"/>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1pPr>
            <a:lvl2pPr lvl="1" marR="0" rtl="0" algn="l">
              <a:lnSpc>
                <a:spcPct val="90000"/>
              </a:lnSpc>
              <a:spcBef>
                <a:spcPts val="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9pPr>
          </a:lstStyle>
          <a:p/>
        </p:txBody>
      </p:sp>
      <p:sp>
        <p:nvSpPr>
          <p:cNvPr id="52" name="Google Shape;52;p31"/>
          <p:cNvSpPr txBox="1"/>
          <p:nvPr>
            <p:ph idx="1" type="body"/>
          </p:nvPr>
        </p:nvSpPr>
        <p:spPr>
          <a:xfrm>
            <a:off x="839787" y="2057400"/>
            <a:ext cx="3932237" cy="381158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SzPts val="1600"/>
              <a:buFont typeface="Calibri"/>
              <a:buNone/>
              <a:defRPr sz="1600"/>
            </a:lvl1pPr>
            <a:lvl2pPr indent="-228600" lvl="1" marL="914400" algn="l">
              <a:lnSpc>
                <a:spcPct val="90000"/>
              </a:lnSpc>
              <a:spcBef>
                <a:spcPts val="0"/>
              </a:spcBef>
              <a:spcAft>
                <a:spcPts val="0"/>
              </a:spcAft>
              <a:buSzPts val="1400"/>
              <a:buFont typeface="Calibri"/>
              <a:buNone/>
              <a:defRPr sz="1400"/>
            </a:lvl2pPr>
            <a:lvl3pPr indent="-228600" lvl="2" marL="1371600" algn="l">
              <a:lnSpc>
                <a:spcPct val="90000"/>
              </a:lnSpc>
              <a:spcBef>
                <a:spcPts val="0"/>
              </a:spcBef>
              <a:spcAft>
                <a:spcPts val="0"/>
              </a:spcAft>
              <a:buSzPts val="1200"/>
              <a:buFont typeface="Calibri"/>
              <a:buNone/>
              <a:defRPr sz="1200"/>
            </a:lvl3pPr>
            <a:lvl4pPr indent="-228600" lvl="3" marL="1828800" algn="l">
              <a:lnSpc>
                <a:spcPct val="90000"/>
              </a:lnSpc>
              <a:spcBef>
                <a:spcPts val="0"/>
              </a:spcBef>
              <a:spcAft>
                <a:spcPts val="0"/>
              </a:spcAft>
              <a:buSzPts val="1000"/>
              <a:buFont typeface="Calibri"/>
              <a:buNone/>
              <a:defRPr sz="1000"/>
            </a:lvl4pPr>
            <a:lvl5pPr indent="-228600" lvl="4" marL="2286000" algn="l">
              <a:lnSpc>
                <a:spcPct val="90000"/>
              </a:lnSpc>
              <a:spcBef>
                <a:spcPts val="0"/>
              </a:spcBef>
              <a:spcAft>
                <a:spcPts val="0"/>
              </a:spcAft>
              <a:buSzPts val="1000"/>
              <a:buFont typeface="Calibri"/>
              <a:buNone/>
              <a:defRPr sz="1000"/>
            </a:lvl5pPr>
            <a:lvl6pPr indent="-228600" lvl="5" marL="2743200" algn="l">
              <a:lnSpc>
                <a:spcPct val="90000"/>
              </a:lnSpc>
              <a:spcBef>
                <a:spcPts val="0"/>
              </a:spcBef>
              <a:spcAft>
                <a:spcPts val="0"/>
              </a:spcAft>
              <a:buSzPts val="1000"/>
              <a:buFont typeface="Calibri"/>
              <a:buNone/>
              <a:defRPr sz="1000"/>
            </a:lvl6pPr>
            <a:lvl7pPr indent="-228600" lvl="6" marL="3200400" algn="l">
              <a:lnSpc>
                <a:spcPct val="90000"/>
              </a:lnSpc>
              <a:spcBef>
                <a:spcPts val="0"/>
              </a:spcBef>
              <a:spcAft>
                <a:spcPts val="0"/>
              </a:spcAft>
              <a:buSzPts val="1000"/>
              <a:buFont typeface="Calibri"/>
              <a:buNone/>
              <a:defRPr sz="1000"/>
            </a:lvl7pPr>
            <a:lvl8pPr indent="-228600" lvl="7" marL="3657600" algn="l">
              <a:lnSpc>
                <a:spcPct val="90000"/>
              </a:lnSpc>
              <a:spcBef>
                <a:spcPts val="0"/>
              </a:spcBef>
              <a:spcAft>
                <a:spcPts val="0"/>
              </a:spcAft>
              <a:buSzPts val="1000"/>
              <a:buFont typeface="Calibri"/>
              <a:buNone/>
              <a:defRPr sz="1000"/>
            </a:lvl8pPr>
            <a:lvl9pPr indent="-228600" lvl="8" marL="4114800" algn="l">
              <a:lnSpc>
                <a:spcPct val="90000"/>
              </a:lnSpc>
              <a:spcBef>
                <a:spcPts val="0"/>
              </a:spcBef>
              <a:spcAft>
                <a:spcPts val="0"/>
              </a:spcAft>
              <a:buSzPts val="1000"/>
              <a:buFont typeface="Calibri"/>
              <a:buNone/>
              <a:defRPr sz="1000"/>
            </a:lvl9pPr>
          </a:lstStyle>
          <a:p/>
        </p:txBody>
      </p:sp>
      <p:sp>
        <p:nvSpPr>
          <p:cNvPr id="53" name="Google Shape;53;p31"/>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4" name="Google Shape;54;p3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5" name="Google Shape;55;p31"/>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 name="Shape 56"/>
        <p:cNvGrpSpPr/>
        <p:nvPr/>
      </p:nvGrpSpPr>
      <p:grpSpPr>
        <a:xfrm>
          <a:off x="0" y="0"/>
          <a:ext cx="0" cy="0"/>
          <a:chOff x="0" y="0"/>
          <a:chExt cx="0" cy="0"/>
        </a:xfrm>
      </p:grpSpPr>
      <p:sp>
        <p:nvSpPr>
          <p:cNvPr id="57" name="Google Shape;57;p32"/>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32"/>
          <p:cNvSpPr txBox="1"/>
          <p:nvPr>
            <p:ph idx="1" type="body"/>
          </p:nvPr>
        </p:nvSpPr>
        <p:spPr>
          <a:xfrm rot="5400000">
            <a:off x="3920331" y="-1256505"/>
            <a:ext cx="4351338" cy="10515599"/>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59" name="Google Shape;59;p32"/>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0" name="Google Shape;60;p3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1" name="Google Shape;61;p32"/>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62" name="Shape 62"/>
        <p:cNvGrpSpPr/>
        <p:nvPr/>
      </p:nvGrpSpPr>
      <p:grpSpPr>
        <a:xfrm>
          <a:off x="0" y="0"/>
          <a:ext cx="0" cy="0"/>
          <a:chOff x="0" y="0"/>
          <a:chExt cx="0" cy="0"/>
        </a:xfrm>
      </p:grpSpPr>
      <p:sp>
        <p:nvSpPr>
          <p:cNvPr id="63" name="Google Shape;63;p33"/>
          <p:cNvSpPr txBox="1"/>
          <p:nvPr>
            <p:ph type="title"/>
          </p:nvPr>
        </p:nvSpPr>
        <p:spPr>
          <a:xfrm rot="5400000">
            <a:off x="7133431" y="1956594"/>
            <a:ext cx="5811838" cy="2628899"/>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3"/>
          <p:cNvSpPr txBox="1"/>
          <p:nvPr>
            <p:ph idx="1" type="body"/>
          </p:nvPr>
        </p:nvSpPr>
        <p:spPr>
          <a:xfrm rot="5400000">
            <a:off x="1799431" y="-596105"/>
            <a:ext cx="5811838" cy="7734299"/>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65" name="Google Shape;65;p33"/>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6" name="Google Shape;66;p3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7" name="Google Shape;67;p33"/>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4"/>
          <p:cNvSpPr txBox="1"/>
          <p:nvPr>
            <p:ph idx="1" type="body"/>
          </p:nvPr>
        </p:nvSpPr>
        <p:spPr>
          <a:xfrm>
            <a:off x="838200" y="1825625"/>
            <a:ext cx="10515599"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24"/>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9" name="Google Shape;9;p2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0" name="Google Shape;10;p24"/>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jpg"/><Relationship Id="rId4" Type="http://schemas.openxmlformats.org/officeDocument/2006/relationships/image" Target="../media/image21.jpg"/><Relationship Id="rId5" Type="http://schemas.openxmlformats.org/officeDocument/2006/relationships/image" Target="../media/image17.jpg"/><Relationship Id="rId6" Type="http://schemas.openxmlformats.org/officeDocument/2006/relationships/image" Target="../media/image20.jpg"/><Relationship Id="rId7" Type="http://schemas.openxmlformats.org/officeDocument/2006/relationships/image" Target="../media/image4.png"/><Relationship Id="rId8"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5.jpg"/><Relationship Id="rId4" Type="http://schemas.openxmlformats.org/officeDocument/2006/relationships/image" Target="../media/image18.png"/><Relationship Id="rId5" Type="http://schemas.openxmlformats.org/officeDocument/2006/relationships/image" Target="../media/image4.png"/><Relationship Id="rId6"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4.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4.png"/><Relationship Id="rId6"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4.png"/><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5.jpg"/><Relationship Id="rId5" Type="http://schemas.openxmlformats.org/officeDocument/2006/relationships/image" Target="../media/image5.png"/></Relationships>
</file>

<file path=ppt/slides/_rels/slide16.xml.rels><?xml version="1.0" encoding="UTF-8" standalone="yes"?><Relationships xmlns="http://schemas.openxmlformats.org/package/2006/relationships"><Relationship Id="rId11" Type="http://schemas.openxmlformats.org/officeDocument/2006/relationships/image" Target="../media/image32.jpg"/><Relationship Id="rId10" Type="http://schemas.openxmlformats.org/officeDocument/2006/relationships/image" Target="../media/image36.jpg"/><Relationship Id="rId13" Type="http://schemas.openxmlformats.org/officeDocument/2006/relationships/image" Target="../media/image41.jpg"/><Relationship Id="rId12" Type="http://schemas.openxmlformats.org/officeDocument/2006/relationships/image" Target="../media/image33.jp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35.png"/><Relationship Id="rId9" Type="http://schemas.openxmlformats.org/officeDocument/2006/relationships/image" Target="../media/image39.png"/><Relationship Id="rId15" Type="http://schemas.openxmlformats.org/officeDocument/2006/relationships/image" Target="../media/image4.png"/><Relationship Id="rId14" Type="http://schemas.openxmlformats.org/officeDocument/2006/relationships/image" Target="../media/image27.png"/><Relationship Id="rId5" Type="http://schemas.openxmlformats.org/officeDocument/2006/relationships/image" Target="../media/image34.png"/><Relationship Id="rId6" Type="http://schemas.openxmlformats.org/officeDocument/2006/relationships/image" Target="../media/image29.jpg"/><Relationship Id="rId7" Type="http://schemas.openxmlformats.org/officeDocument/2006/relationships/image" Target="../media/image30.png"/><Relationship Id="rId8"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0.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hyperlink" Target="https://www.shutterstock.com/es/image-photo/antique-sewing-machine-80147683"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4.png"/><Relationship Id="rId5"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3.png"/><Relationship Id="rId4" Type="http://schemas.openxmlformats.org/officeDocument/2006/relationships/image" Target="../media/image4.png"/><Relationship Id="rId5"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3.png"/><Relationship Id="rId10" Type="http://schemas.openxmlformats.org/officeDocument/2006/relationships/image" Target="../media/image27.png"/><Relationship Id="rId9"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1.jpg"/><Relationship Id="rId8"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www.shutterstock.com/es/image-photo/rolls-colored-fabric-on-black-background-392408785" TargetMode="External"/><Relationship Id="rId4" Type="http://schemas.openxmlformats.org/officeDocument/2006/relationships/image" Target="../media/image13.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hyperlink" Target="https://www.shutterstock.com/es/image-photo/hands-seamstress-using-seam-ripper-rip-1751440088" TargetMode="External"/><Relationship Id="rId5" Type="http://schemas.openxmlformats.org/officeDocument/2006/relationships/image" Target="../media/image5.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www.shutterstock.com/es/image-photo/repair-sewing-equipment-overlock-hand-screwdriver-1729715026" TargetMode="External"/><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3.jpg"/><Relationship Id="rId4" Type="http://schemas.openxmlformats.org/officeDocument/2006/relationships/image" Target="../media/image14.jpg"/><Relationship Id="rId5" Type="http://schemas.openxmlformats.org/officeDocument/2006/relationships/image" Target="../media/image19.png"/><Relationship Id="rId6" Type="http://schemas.openxmlformats.org/officeDocument/2006/relationships/image" Target="../media/image4.png"/><Relationship Id="rId7"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4.jpg"/><Relationship Id="rId4" Type="http://schemas.openxmlformats.org/officeDocument/2006/relationships/image" Target="../media/image4.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
          <p:cNvSpPr/>
          <p:nvPr/>
        </p:nvSpPr>
        <p:spPr>
          <a:xfrm>
            <a:off x="2332841" y="1778660"/>
            <a:ext cx="7588333" cy="1211283"/>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rPr b="0" i="0" lang="es-ES" sz="1800" u="none" cap="none" strike="noStrike">
                <a:solidFill>
                  <a:srgbClr val="000000"/>
                </a:solidFill>
                <a:latin typeface="Arial"/>
                <a:ea typeface="Arial"/>
                <a:cs typeface="Arial"/>
                <a:sym typeface="Arial"/>
              </a:rPr>
              <a:t>Presentación interactiva</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50"/>
              <a:buFont typeface="Arial"/>
              <a:buNone/>
            </a:pPr>
            <a:r>
              <a:rPr b="0" i="0" lang="es-ES" sz="1800" u="none" cap="none" strike="noStrike">
                <a:solidFill>
                  <a:srgbClr val="000000"/>
                </a:solidFill>
                <a:latin typeface="Arial"/>
                <a:ea typeface="Arial"/>
                <a:cs typeface="Arial"/>
                <a:sym typeface="Arial"/>
              </a:rPr>
              <a:t>CF15_A_2.1_La máquina y sus partes - ajustes</a:t>
            </a:r>
            <a:endParaRPr b="0" i="0" sz="1800" u="none" cap="none" strike="noStrike">
              <a:solidFill>
                <a:srgbClr val="000000"/>
              </a:solidFill>
              <a:latin typeface="Arial"/>
              <a:ea typeface="Arial"/>
              <a:cs typeface="Arial"/>
              <a:sym typeface="Arial"/>
            </a:endParaRPr>
          </a:p>
        </p:txBody>
      </p:sp>
      <p:sp>
        <p:nvSpPr>
          <p:cNvPr id="73" name="Google Shape;73;p1"/>
          <p:cNvSpPr/>
          <p:nvPr/>
        </p:nvSpPr>
        <p:spPr>
          <a:xfrm>
            <a:off x="495465" y="4542552"/>
            <a:ext cx="10869222" cy="58272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400"/>
              <a:buFont typeface="Arial"/>
              <a:buNone/>
            </a:pPr>
            <a:r>
              <a:rPr b="1" i="0" lang="es-ES" sz="1400" u="none" cap="none" strike="noStrike">
                <a:solidFill>
                  <a:srgbClr val="595959"/>
                </a:solidFill>
                <a:latin typeface="Arial"/>
                <a:ea typeface="Arial"/>
                <a:cs typeface="Arial"/>
                <a:sym typeface="Arial"/>
              </a:rPr>
              <a:t>Recomendaciones generales: </a:t>
            </a:r>
            <a:endParaRPr b="0" i="0" sz="1400" u="none" cap="none" strike="noStrike">
              <a:solidFill>
                <a:srgbClr val="595959"/>
              </a:solidFill>
              <a:latin typeface="Arial"/>
              <a:ea typeface="Arial"/>
              <a:cs typeface="Arial"/>
              <a:sym typeface="Arial"/>
            </a:endParaRPr>
          </a:p>
          <a:p>
            <a:pPr indent="0" lvl="0" marL="0" marR="0" rtl="0" algn="just">
              <a:lnSpc>
                <a:spcPct val="90000"/>
              </a:lnSpc>
              <a:spcBef>
                <a:spcPts val="800"/>
              </a:spcBef>
              <a:spcAft>
                <a:spcPts val="0"/>
              </a:spcAft>
              <a:buClr>
                <a:srgbClr val="595959"/>
              </a:buClr>
              <a:buSzPts val="1400"/>
              <a:buFont typeface="Arial"/>
              <a:buNone/>
            </a:pPr>
            <a:r>
              <a:rPr b="0" i="0" lang="es-ES" sz="1400" u="none" cap="none" strike="noStrike">
                <a:solidFill>
                  <a:srgbClr val="595959"/>
                </a:solidFill>
                <a:latin typeface="Arial"/>
                <a:ea typeface="Arial"/>
                <a:cs typeface="Arial"/>
                <a:sym typeface="Arial"/>
              </a:rPr>
              <a:t>Elaborar interactivo de acuerdo con las indicaciones de los Slides.</a:t>
            </a:r>
            <a:endParaRPr b="0" i="0" sz="1400" u="none" cap="none" strike="noStrike">
              <a:solidFill>
                <a:srgbClr val="000000"/>
              </a:solidFill>
              <a:latin typeface="Arial"/>
              <a:ea typeface="Arial"/>
              <a:cs typeface="Arial"/>
              <a:sym typeface="Arial"/>
            </a:endParaRPr>
          </a:p>
          <a:p>
            <a:pPr indent="0" lvl="0" marL="0" marR="0" rtl="0" algn="just">
              <a:lnSpc>
                <a:spcPct val="90000"/>
              </a:lnSpc>
              <a:spcBef>
                <a:spcPts val="800"/>
              </a:spcBef>
              <a:spcAft>
                <a:spcPts val="0"/>
              </a:spcAft>
              <a:buClr>
                <a:srgbClr val="595959"/>
              </a:buClr>
              <a:buSzPts val="1400"/>
              <a:buFont typeface="Arial"/>
              <a:buNone/>
            </a:pPr>
            <a:r>
              <a:rPr b="0" i="0" lang="es-ES" sz="1400" u="none" cap="none" strike="noStrike">
                <a:solidFill>
                  <a:srgbClr val="595959"/>
                </a:solidFill>
                <a:latin typeface="Arial"/>
                <a:ea typeface="Arial"/>
                <a:cs typeface="Arial"/>
                <a:sym typeface="Arial"/>
              </a:rPr>
              <a:t>Las imágenes suministradas son referentes que los expertos han indicado para cada uno de los procesos, en caso de que la calidad no sea óptima para uso deben rehacerse o redibujarse para poder mostrar la información con claridad y calidad. GRACIAS.</a:t>
            </a:r>
            <a:endParaRPr b="0" i="0" sz="1400" u="none" cap="none" strike="noStrike">
              <a:solidFill>
                <a:srgbClr val="000000"/>
              </a:solidFill>
              <a:latin typeface="Arial"/>
              <a:ea typeface="Arial"/>
              <a:cs typeface="Arial"/>
              <a:sym typeface="Arial"/>
            </a:endParaRPr>
          </a:p>
          <a:p>
            <a:pPr indent="0" lvl="0" marL="0" marR="0" rtl="0" algn="just">
              <a:lnSpc>
                <a:spcPct val="90000"/>
              </a:lnSpc>
              <a:spcBef>
                <a:spcPts val="800"/>
              </a:spcBef>
              <a:spcAft>
                <a:spcPts val="0"/>
              </a:spcAft>
              <a:buClr>
                <a:srgbClr val="595959"/>
              </a:buClr>
              <a:buSzPts val="1400"/>
              <a:buFont typeface="Arial"/>
              <a:buNone/>
            </a:pPr>
            <a:r>
              <a:t/>
            </a:r>
            <a:endParaRPr b="0" i="0" sz="1400" u="none" cap="none" strike="noStrike">
              <a:solidFill>
                <a:srgbClr val="595959"/>
              </a:solidFill>
              <a:latin typeface="Arial"/>
              <a:ea typeface="Arial"/>
              <a:cs typeface="Arial"/>
              <a:sym typeface="Arial"/>
            </a:endParaRP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0"/>
          <p:cNvSpPr/>
          <p:nvPr/>
        </p:nvSpPr>
        <p:spPr>
          <a:xfrm>
            <a:off x="8751629" y="-2"/>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9" name="Google Shape;219;p10"/>
          <p:cNvSpPr txBox="1"/>
          <p:nvPr/>
        </p:nvSpPr>
        <p:spPr>
          <a:xfrm>
            <a:off x="8732729" y="1137474"/>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Diagramar de acuerdo con el diseño del slide.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Incluir botones de navegación adelante y atrás.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p:txBody>
      </p:sp>
      <p:sp>
        <p:nvSpPr>
          <p:cNvPr id="220" name="Google Shape;220;p10"/>
          <p:cNvSpPr/>
          <p:nvPr/>
        </p:nvSpPr>
        <p:spPr>
          <a:xfrm>
            <a:off x="8751629" y="32969"/>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221" name="Google Shape;221;p10"/>
          <p:cNvSpPr/>
          <p:nvPr/>
        </p:nvSpPr>
        <p:spPr>
          <a:xfrm>
            <a:off x="8787139" y="5572503"/>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Figura: </a:t>
            </a:r>
            <a:r>
              <a:rPr b="0" i="0" lang="es-ES" sz="1200" u="none" cap="none" strike="noStrike">
                <a:solidFill>
                  <a:srgbClr val="FF0000"/>
                </a:solidFill>
                <a:latin typeface="Arial"/>
                <a:ea typeface="Arial"/>
                <a:cs typeface="Arial"/>
                <a:sym typeface="Arial"/>
              </a:rPr>
              <a:t>Prensatelas</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Fuente: elaboración propia</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p:txBody>
      </p:sp>
      <p:sp>
        <p:nvSpPr>
          <p:cNvPr id="222" name="Google Shape;222;p10"/>
          <p:cNvSpPr txBox="1"/>
          <p:nvPr/>
        </p:nvSpPr>
        <p:spPr>
          <a:xfrm>
            <a:off x="1321489" y="1434113"/>
            <a:ext cx="5417254" cy="410841"/>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457200" marR="0" rtl="0" algn="ctr">
              <a:lnSpc>
                <a:spcPct val="115000"/>
              </a:lnSpc>
              <a:spcBef>
                <a:spcPts val="0"/>
              </a:spcBef>
              <a:spcAft>
                <a:spcPts val="0"/>
              </a:spcAft>
              <a:buClr>
                <a:srgbClr val="FF0000"/>
              </a:buClr>
              <a:buSzPts val="1800"/>
              <a:buFont typeface="Arial"/>
              <a:buNone/>
            </a:pPr>
            <a:r>
              <a:rPr b="1" i="0" lang="es-ES" sz="1800" u="none" cap="none" strike="noStrike">
                <a:solidFill>
                  <a:srgbClr val="FFF2CC"/>
                </a:solidFill>
                <a:latin typeface="Arial"/>
                <a:ea typeface="Arial"/>
                <a:cs typeface="Arial"/>
                <a:sym typeface="Arial"/>
              </a:rPr>
              <a:t>Ajuste de prensatelas</a:t>
            </a:r>
            <a:endParaRPr b="1" i="0" sz="2400" u="none" cap="none" strike="noStrike">
              <a:solidFill>
                <a:srgbClr val="FFF2CC"/>
              </a:solidFill>
              <a:latin typeface="Arial"/>
              <a:ea typeface="Arial"/>
              <a:cs typeface="Arial"/>
              <a:sym typeface="Arial"/>
            </a:endParaRPr>
          </a:p>
        </p:txBody>
      </p:sp>
      <p:sp>
        <p:nvSpPr>
          <p:cNvPr id="223" name="Google Shape;223;p10"/>
          <p:cNvSpPr txBox="1"/>
          <p:nvPr/>
        </p:nvSpPr>
        <p:spPr>
          <a:xfrm>
            <a:off x="962879" y="2383963"/>
            <a:ext cx="653698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400"/>
              <a:buFont typeface="Arial"/>
              <a:buNone/>
            </a:pPr>
            <a:r>
              <a:rPr b="0" i="0" lang="es-ES" sz="1400" u="none" cap="none" strike="noStrike">
                <a:solidFill>
                  <a:schemeClr val="dk1"/>
                </a:solidFill>
                <a:latin typeface="Arial"/>
                <a:ea typeface="Arial"/>
                <a:cs typeface="Arial"/>
                <a:sym typeface="Arial"/>
              </a:rPr>
              <a:t>Conjunto de elementos mecánicos para la máquina fileteadora de acuerdo con el acabado de la prenda</a:t>
            </a:r>
            <a:endParaRPr b="0" i="0" sz="1400" u="none" cap="none" strike="noStrike">
              <a:solidFill>
                <a:schemeClr val="dk1"/>
              </a:solidFill>
              <a:latin typeface="Arial"/>
              <a:ea typeface="Arial"/>
              <a:cs typeface="Arial"/>
              <a:sym typeface="Arial"/>
            </a:endParaRPr>
          </a:p>
        </p:txBody>
      </p:sp>
      <p:sp>
        <p:nvSpPr>
          <p:cNvPr id="224" name="Google Shape;224;p10"/>
          <p:cNvSpPr txBox="1"/>
          <p:nvPr/>
        </p:nvSpPr>
        <p:spPr>
          <a:xfrm>
            <a:off x="-281046" y="5892509"/>
            <a:ext cx="2599878" cy="304658"/>
          </a:xfrm>
          <a:prstGeom prst="rect">
            <a:avLst/>
          </a:prstGeom>
          <a:noFill/>
          <a:ln>
            <a:noFill/>
          </a:ln>
        </p:spPr>
        <p:txBody>
          <a:bodyPr anchorCtr="0" anchor="t" bIns="45700" lIns="91425" spcFirstLastPara="1" rIns="91425" wrap="square" tIns="45700">
            <a:spAutoFit/>
          </a:bodyPr>
          <a:lstStyle/>
          <a:p>
            <a:pPr indent="0" lvl="0" marL="457200" marR="0" rtl="0" algn="l">
              <a:lnSpc>
                <a:spcPct val="115000"/>
              </a:lnSpc>
              <a:spcBef>
                <a:spcPts val="0"/>
              </a:spcBef>
              <a:spcAft>
                <a:spcPts val="0"/>
              </a:spcAft>
              <a:buClr>
                <a:srgbClr val="FF0000"/>
              </a:buClr>
              <a:buSzPts val="1200"/>
              <a:buFont typeface="Arial"/>
              <a:buNone/>
            </a:pPr>
            <a:r>
              <a:rPr b="0" i="0" lang="es-ES" sz="1200" u="none" cap="none" strike="noStrike">
                <a:solidFill>
                  <a:srgbClr val="00B050"/>
                </a:solidFill>
                <a:latin typeface="Arial"/>
                <a:ea typeface="Arial"/>
                <a:cs typeface="Arial"/>
                <a:sym typeface="Arial"/>
              </a:rPr>
              <a:t>Planchuela fileteadora   </a:t>
            </a:r>
            <a:endParaRPr b="0" i="0" sz="1200" u="none" cap="none" strike="noStrike">
              <a:solidFill>
                <a:srgbClr val="00B050"/>
              </a:solidFill>
              <a:latin typeface="Arial"/>
              <a:ea typeface="Arial"/>
              <a:cs typeface="Arial"/>
              <a:sym typeface="Arial"/>
            </a:endParaRPr>
          </a:p>
        </p:txBody>
      </p:sp>
      <p:pic>
        <p:nvPicPr>
          <p:cNvPr id="225" name="Google Shape;225;p10"/>
          <p:cNvPicPr preferRelativeResize="0"/>
          <p:nvPr/>
        </p:nvPicPr>
        <p:blipFill rotWithShape="1">
          <a:blip r:embed="rId3">
            <a:alphaModFix/>
          </a:blip>
          <a:srcRect b="0" l="0" r="0" t="0"/>
          <a:stretch/>
        </p:blipFill>
        <p:spPr>
          <a:xfrm>
            <a:off x="266810" y="3857033"/>
            <a:ext cx="1434465" cy="1899285"/>
          </a:xfrm>
          <a:prstGeom prst="rect">
            <a:avLst/>
          </a:prstGeom>
          <a:noFill/>
          <a:ln>
            <a:noFill/>
          </a:ln>
        </p:spPr>
      </p:pic>
      <p:pic>
        <p:nvPicPr>
          <p:cNvPr id="226" name="Google Shape;226;p10"/>
          <p:cNvPicPr preferRelativeResize="0"/>
          <p:nvPr/>
        </p:nvPicPr>
        <p:blipFill rotWithShape="1">
          <a:blip r:embed="rId4">
            <a:alphaModFix/>
          </a:blip>
          <a:srcRect b="0" l="0" r="0" t="0"/>
          <a:stretch/>
        </p:blipFill>
        <p:spPr>
          <a:xfrm>
            <a:off x="2235237" y="3857033"/>
            <a:ext cx="1589405" cy="1883411"/>
          </a:xfrm>
          <a:prstGeom prst="rect">
            <a:avLst/>
          </a:prstGeom>
          <a:noFill/>
          <a:ln>
            <a:noFill/>
          </a:ln>
        </p:spPr>
      </p:pic>
      <p:pic>
        <p:nvPicPr>
          <p:cNvPr id="227" name="Google Shape;227;p10"/>
          <p:cNvPicPr preferRelativeResize="0"/>
          <p:nvPr/>
        </p:nvPicPr>
        <p:blipFill rotWithShape="1">
          <a:blip r:embed="rId5">
            <a:alphaModFix/>
          </a:blip>
          <a:srcRect b="0" l="0" r="0" t="0"/>
          <a:stretch/>
        </p:blipFill>
        <p:spPr>
          <a:xfrm>
            <a:off x="4363148" y="3857032"/>
            <a:ext cx="1522247" cy="1883412"/>
          </a:xfrm>
          <a:prstGeom prst="rect">
            <a:avLst/>
          </a:prstGeom>
          <a:noFill/>
          <a:ln>
            <a:noFill/>
          </a:ln>
        </p:spPr>
      </p:pic>
      <p:pic>
        <p:nvPicPr>
          <p:cNvPr id="228" name="Google Shape;228;p10"/>
          <p:cNvPicPr preferRelativeResize="0"/>
          <p:nvPr/>
        </p:nvPicPr>
        <p:blipFill rotWithShape="1">
          <a:blip r:embed="rId6">
            <a:alphaModFix/>
          </a:blip>
          <a:srcRect b="0" l="0" r="0" t="0"/>
          <a:stretch/>
        </p:blipFill>
        <p:spPr>
          <a:xfrm>
            <a:off x="6738743" y="3872906"/>
            <a:ext cx="1522247" cy="1883412"/>
          </a:xfrm>
          <a:prstGeom prst="rect">
            <a:avLst/>
          </a:prstGeom>
          <a:noFill/>
          <a:ln>
            <a:noFill/>
          </a:ln>
        </p:spPr>
      </p:pic>
      <p:sp>
        <p:nvSpPr>
          <p:cNvPr id="229" name="Google Shape;229;p10"/>
          <p:cNvSpPr txBox="1"/>
          <p:nvPr/>
        </p:nvSpPr>
        <p:spPr>
          <a:xfrm>
            <a:off x="1729452" y="5881288"/>
            <a:ext cx="2271300" cy="307800"/>
          </a:xfrm>
          <a:prstGeom prst="rect">
            <a:avLst/>
          </a:prstGeom>
          <a:noFill/>
          <a:ln>
            <a:noFill/>
          </a:ln>
        </p:spPr>
        <p:txBody>
          <a:bodyPr anchorCtr="0" anchor="t" bIns="45700" lIns="91425" spcFirstLastPara="1" rIns="91425" wrap="square" tIns="45700">
            <a:spAutoFit/>
          </a:bodyPr>
          <a:lstStyle/>
          <a:p>
            <a:pPr indent="0" lvl="0" marL="457200" marR="0" rtl="0" algn="l">
              <a:lnSpc>
                <a:spcPct val="115000"/>
              </a:lnSpc>
              <a:spcBef>
                <a:spcPts val="0"/>
              </a:spcBef>
              <a:spcAft>
                <a:spcPts val="0"/>
              </a:spcAft>
              <a:buClr>
                <a:srgbClr val="FF0000"/>
              </a:buClr>
              <a:buSzPts val="1400"/>
              <a:buFont typeface="Arial"/>
              <a:buNone/>
            </a:pPr>
            <a:r>
              <a:rPr b="0" i="0" lang="es-ES" sz="1400" u="none" cap="none" strike="noStrike">
                <a:solidFill>
                  <a:srgbClr val="00B050"/>
                </a:solidFill>
                <a:latin typeface="Arial"/>
                <a:ea typeface="Arial"/>
                <a:cs typeface="Arial"/>
                <a:sym typeface="Arial"/>
              </a:rPr>
              <a:t>Minifilete o rollito</a:t>
            </a:r>
            <a:endParaRPr b="0" i="0" sz="1800" u="none" cap="none" strike="noStrike">
              <a:solidFill>
                <a:srgbClr val="00B050"/>
              </a:solidFill>
              <a:latin typeface="Arial"/>
              <a:ea typeface="Arial"/>
              <a:cs typeface="Arial"/>
              <a:sym typeface="Arial"/>
            </a:endParaRPr>
          </a:p>
        </p:txBody>
      </p:sp>
      <p:sp>
        <p:nvSpPr>
          <p:cNvPr id="230" name="Google Shape;230;p10"/>
          <p:cNvSpPr txBox="1"/>
          <p:nvPr/>
        </p:nvSpPr>
        <p:spPr>
          <a:xfrm>
            <a:off x="4302859" y="5860193"/>
            <a:ext cx="2017910" cy="340053"/>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FF0000"/>
              </a:buClr>
              <a:buSzPts val="1400"/>
              <a:buFont typeface="Arial"/>
              <a:buNone/>
            </a:pPr>
            <a:r>
              <a:rPr b="0" i="0" lang="es-ES" sz="1400" u="none" cap="none" strike="noStrike">
                <a:solidFill>
                  <a:srgbClr val="00B050"/>
                </a:solidFill>
                <a:latin typeface="Arial"/>
                <a:ea typeface="Arial"/>
                <a:cs typeface="Arial"/>
                <a:sym typeface="Arial"/>
              </a:rPr>
              <a:t>Puntada de refuerzo</a:t>
            </a:r>
            <a:endParaRPr b="0" i="0" sz="1800" u="none" cap="none" strike="noStrike">
              <a:solidFill>
                <a:srgbClr val="00B050"/>
              </a:solidFill>
              <a:latin typeface="Arial"/>
              <a:ea typeface="Arial"/>
              <a:cs typeface="Arial"/>
              <a:sym typeface="Arial"/>
            </a:endParaRPr>
          </a:p>
        </p:txBody>
      </p:sp>
      <p:sp>
        <p:nvSpPr>
          <p:cNvPr id="231" name="Google Shape;231;p10"/>
          <p:cNvSpPr txBox="1"/>
          <p:nvPr/>
        </p:nvSpPr>
        <p:spPr>
          <a:xfrm>
            <a:off x="6556127" y="5860193"/>
            <a:ext cx="196014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400"/>
              <a:buFont typeface="Arial"/>
              <a:buNone/>
            </a:pPr>
            <a:r>
              <a:rPr b="0" i="0" lang="es-ES" sz="1400" u="none" cap="none" strike="noStrike">
                <a:solidFill>
                  <a:srgbClr val="00B050"/>
                </a:solidFill>
                <a:latin typeface="Arial"/>
                <a:ea typeface="Arial"/>
                <a:cs typeface="Arial"/>
                <a:sym typeface="Arial"/>
              </a:rPr>
              <a:t>Puntada de seguridad</a:t>
            </a:r>
            <a:endParaRPr b="0" i="0" sz="1400" u="none" cap="none" strike="noStrike">
              <a:solidFill>
                <a:srgbClr val="00B050"/>
              </a:solidFill>
              <a:latin typeface="Arial"/>
              <a:ea typeface="Arial"/>
              <a:cs typeface="Arial"/>
              <a:sym typeface="Arial"/>
            </a:endParaRPr>
          </a:p>
        </p:txBody>
      </p:sp>
      <p:pic>
        <p:nvPicPr>
          <p:cNvPr id="232" name="Google Shape;232;p10"/>
          <p:cNvPicPr preferRelativeResize="0"/>
          <p:nvPr/>
        </p:nvPicPr>
        <p:blipFill rotWithShape="1">
          <a:blip r:embed="rId7">
            <a:alphaModFix/>
          </a:blip>
          <a:srcRect b="0" l="0" r="0" t="0"/>
          <a:stretch/>
        </p:blipFill>
        <p:spPr>
          <a:xfrm>
            <a:off x="-314978" y="3605741"/>
            <a:ext cx="629956" cy="613378"/>
          </a:xfrm>
          <a:prstGeom prst="rect">
            <a:avLst/>
          </a:prstGeom>
          <a:noFill/>
          <a:ln>
            <a:noFill/>
          </a:ln>
        </p:spPr>
      </p:pic>
      <p:pic>
        <p:nvPicPr>
          <p:cNvPr id="233" name="Google Shape;233;p10"/>
          <p:cNvPicPr preferRelativeResize="0"/>
          <p:nvPr/>
        </p:nvPicPr>
        <p:blipFill rotWithShape="1">
          <a:blip r:embed="rId8">
            <a:alphaModFix/>
          </a:blip>
          <a:srcRect b="0" l="0" r="0" t="0"/>
          <a:stretch/>
        </p:blipFill>
        <p:spPr>
          <a:xfrm>
            <a:off x="8234450" y="3539044"/>
            <a:ext cx="629956" cy="614008"/>
          </a:xfrm>
          <a:prstGeom prst="rect">
            <a:avLst/>
          </a:prstGeom>
          <a:noFill/>
          <a:ln>
            <a:noFill/>
          </a:ln>
        </p:spPr>
      </p:pic>
    </p:spTree>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1"/>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9" name="Google Shape;239;p11"/>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Diagramar de acuerdo con el diseño del slide.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Incluir botones de navegación adelante y atrás.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p:txBody>
      </p:sp>
      <p:sp>
        <p:nvSpPr>
          <p:cNvPr id="240" name="Google Shape;240;p11"/>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241" name="Google Shape;241;p11"/>
          <p:cNvSpPr/>
          <p:nvPr/>
        </p:nvSpPr>
        <p:spPr>
          <a:xfrm>
            <a:off x="8253350" y="5602432"/>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Figura: </a:t>
            </a:r>
            <a:r>
              <a:rPr b="0" i="0" lang="es-ES" sz="1200" u="none" cap="none" strike="noStrike">
                <a:solidFill>
                  <a:srgbClr val="FF0000"/>
                </a:solidFill>
                <a:latin typeface="Arial"/>
                <a:ea typeface="Arial"/>
                <a:cs typeface="Arial"/>
                <a:sym typeface="Arial"/>
              </a:rPr>
              <a:t>Ajuste recubridora en 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chemeClr val="dk1"/>
                </a:solidFill>
                <a:latin typeface="Arial"/>
                <a:ea typeface="Arial"/>
                <a:cs typeface="Arial"/>
                <a:sym typeface="Arial"/>
              </a:rPr>
              <a:t>Figura: </a:t>
            </a:r>
            <a:r>
              <a:rPr b="0" i="0" lang="es-ES" sz="1200" u="none" cap="none" strike="noStrike">
                <a:solidFill>
                  <a:srgbClr val="FF0000"/>
                </a:solidFill>
                <a:latin typeface="Arial"/>
                <a:ea typeface="Arial"/>
                <a:cs typeface="Arial"/>
                <a:sym typeface="Arial"/>
              </a:rPr>
              <a:t>Ajuste recubridora en F.</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Fuente: elaboración propia</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Catálogo máquinas de coser-Importaciones Santafe</a:t>
            </a:r>
            <a:endParaRPr b="0" i="0" sz="1200" u="none" cap="none" strike="noStrike">
              <a:solidFill>
                <a:schemeClr val="dk1"/>
              </a:solidFill>
              <a:latin typeface="Arial"/>
              <a:ea typeface="Arial"/>
              <a:cs typeface="Arial"/>
              <a:sym typeface="Arial"/>
            </a:endParaRPr>
          </a:p>
        </p:txBody>
      </p:sp>
      <p:sp>
        <p:nvSpPr>
          <p:cNvPr id="242" name="Google Shape;242;p11"/>
          <p:cNvSpPr txBox="1"/>
          <p:nvPr/>
        </p:nvSpPr>
        <p:spPr>
          <a:xfrm>
            <a:off x="836579" y="1420238"/>
            <a:ext cx="653698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400"/>
              <a:buFont typeface="Arial"/>
              <a:buNone/>
            </a:pPr>
            <a:r>
              <a:rPr b="0" i="0" lang="es-ES" sz="1400" u="none" cap="none" strike="noStrike">
                <a:solidFill>
                  <a:schemeClr val="dk1"/>
                </a:solidFill>
                <a:latin typeface="Arial"/>
                <a:ea typeface="Arial"/>
                <a:cs typeface="Arial"/>
                <a:sym typeface="Arial"/>
              </a:rPr>
              <a:t>Conjunto de elementos mecánicos para la máquina recubridora de acuerdo con el tipo de acabado en la prenda </a:t>
            </a:r>
            <a:endParaRPr b="0" i="0" sz="1400" u="none" cap="none" strike="noStrike">
              <a:solidFill>
                <a:schemeClr val="dk1"/>
              </a:solidFill>
              <a:latin typeface="Arial"/>
              <a:ea typeface="Arial"/>
              <a:cs typeface="Arial"/>
              <a:sym typeface="Arial"/>
            </a:endParaRPr>
          </a:p>
        </p:txBody>
      </p:sp>
      <p:pic>
        <p:nvPicPr>
          <p:cNvPr id="243" name="Google Shape;243;p11"/>
          <p:cNvPicPr preferRelativeResize="0"/>
          <p:nvPr/>
        </p:nvPicPr>
        <p:blipFill rotWithShape="1">
          <a:blip r:embed="rId3">
            <a:alphaModFix/>
          </a:blip>
          <a:srcRect b="0" l="0" r="0" t="0"/>
          <a:stretch/>
        </p:blipFill>
        <p:spPr>
          <a:xfrm>
            <a:off x="1199498" y="2765399"/>
            <a:ext cx="2390139" cy="2084704"/>
          </a:xfrm>
          <a:prstGeom prst="rect">
            <a:avLst/>
          </a:prstGeom>
          <a:noFill/>
          <a:ln>
            <a:noFill/>
          </a:ln>
        </p:spPr>
      </p:pic>
      <p:pic>
        <p:nvPicPr>
          <p:cNvPr id="244" name="Google Shape;244;p11"/>
          <p:cNvPicPr preferRelativeResize="0"/>
          <p:nvPr/>
        </p:nvPicPr>
        <p:blipFill rotWithShape="1">
          <a:blip r:embed="rId4">
            <a:alphaModFix/>
          </a:blip>
          <a:srcRect b="0" l="0" r="0" t="0"/>
          <a:stretch/>
        </p:blipFill>
        <p:spPr>
          <a:xfrm>
            <a:off x="4666368" y="2750383"/>
            <a:ext cx="2390140" cy="2084705"/>
          </a:xfrm>
          <a:prstGeom prst="rect">
            <a:avLst/>
          </a:prstGeom>
          <a:noFill/>
          <a:ln>
            <a:noFill/>
          </a:ln>
        </p:spPr>
      </p:pic>
      <p:sp>
        <p:nvSpPr>
          <p:cNvPr id="245" name="Google Shape;245;p11"/>
          <p:cNvSpPr txBox="1"/>
          <p:nvPr/>
        </p:nvSpPr>
        <p:spPr>
          <a:xfrm>
            <a:off x="1396445" y="856022"/>
            <a:ext cx="5417254" cy="410841"/>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457200" marR="0" rtl="0" algn="ctr">
              <a:lnSpc>
                <a:spcPct val="115000"/>
              </a:lnSpc>
              <a:spcBef>
                <a:spcPts val="0"/>
              </a:spcBef>
              <a:spcAft>
                <a:spcPts val="0"/>
              </a:spcAft>
              <a:buClr>
                <a:srgbClr val="FF0000"/>
              </a:buClr>
              <a:buSzPts val="1800"/>
              <a:buFont typeface="Arial"/>
              <a:buNone/>
            </a:pPr>
            <a:r>
              <a:rPr b="1" i="0" lang="es-ES" sz="1800" u="none" cap="none" strike="noStrike">
                <a:solidFill>
                  <a:srgbClr val="FFF2CC"/>
                </a:solidFill>
                <a:latin typeface="Arial"/>
                <a:ea typeface="Arial"/>
                <a:cs typeface="Arial"/>
                <a:sym typeface="Arial"/>
              </a:rPr>
              <a:t>Ajuste recubridora</a:t>
            </a:r>
            <a:endParaRPr b="1" i="0" sz="2400" u="none" cap="none" strike="noStrike">
              <a:solidFill>
                <a:srgbClr val="FFF2CC"/>
              </a:solidFill>
              <a:latin typeface="Arial"/>
              <a:ea typeface="Arial"/>
              <a:cs typeface="Arial"/>
              <a:sym typeface="Arial"/>
            </a:endParaRPr>
          </a:p>
        </p:txBody>
      </p:sp>
      <p:sp>
        <p:nvSpPr>
          <p:cNvPr id="246" name="Google Shape;246;p11"/>
          <p:cNvSpPr txBox="1"/>
          <p:nvPr/>
        </p:nvSpPr>
        <p:spPr>
          <a:xfrm>
            <a:off x="4666368" y="4914464"/>
            <a:ext cx="2390140" cy="304658"/>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1400"/>
              <a:buFont typeface="Arial"/>
              <a:buNone/>
            </a:pPr>
            <a:r>
              <a:rPr b="0" i="0" lang="es-ES" sz="1200" u="none" cap="none" strike="noStrike">
                <a:solidFill>
                  <a:srgbClr val="00B050"/>
                </a:solidFill>
                <a:latin typeface="Arial"/>
                <a:ea typeface="Arial"/>
                <a:cs typeface="Arial"/>
                <a:sym typeface="Arial"/>
              </a:rPr>
              <a:t>Ajuste recubridora en F</a:t>
            </a:r>
            <a:endParaRPr b="0" i="0" sz="1600" u="none" cap="none" strike="noStrike">
              <a:solidFill>
                <a:srgbClr val="00B050"/>
              </a:solidFill>
              <a:latin typeface="Arial"/>
              <a:ea typeface="Arial"/>
              <a:cs typeface="Arial"/>
              <a:sym typeface="Arial"/>
            </a:endParaRPr>
          </a:p>
        </p:txBody>
      </p:sp>
      <p:sp>
        <p:nvSpPr>
          <p:cNvPr id="247" name="Google Shape;247;p11"/>
          <p:cNvSpPr txBox="1"/>
          <p:nvPr/>
        </p:nvSpPr>
        <p:spPr>
          <a:xfrm>
            <a:off x="836579" y="4929479"/>
            <a:ext cx="6108970" cy="304658"/>
          </a:xfrm>
          <a:prstGeom prst="rect">
            <a:avLst/>
          </a:prstGeom>
          <a:noFill/>
          <a:ln>
            <a:noFill/>
          </a:ln>
        </p:spPr>
        <p:txBody>
          <a:bodyPr anchorCtr="0" anchor="t" bIns="45700" lIns="91425" spcFirstLastPara="1" rIns="91425" wrap="square" tIns="45700">
            <a:spAutoFit/>
          </a:bodyPr>
          <a:lstStyle/>
          <a:p>
            <a:pPr indent="0" lvl="0" marL="457200" marR="0" rtl="0" algn="just">
              <a:lnSpc>
                <a:spcPct val="115000"/>
              </a:lnSpc>
              <a:spcBef>
                <a:spcPts val="0"/>
              </a:spcBef>
              <a:spcAft>
                <a:spcPts val="0"/>
              </a:spcAft>
              <a:buClr>
                <a:srgbClr val="000000"/>
              </a:buClr>
              <a:buSzPts val="1400"/>
              <a:buFont typeface="Arial"/>
              <a:buNone/>
            </a:pPr>
            <a:r>
              <a:rPr b="0" i="0" lang="es-ES" sz="1200" u="none" cap="none" strike="noStrike">
                <a:solidFill>
                  <a:srgbClr val="00B050"/>
                </a:solidFill>
                <a:latin typeface="Arial"/>
                <a:ea typeface="Arial"/>
                <a:cs typeface="Arial"/>
                <a:sym typeface="Arial"/>
              </a:rPr>
              <a:t>Ajuste recubridora en D</a:t>
            </a:r>
            <a:endParaRPr b="0" i="0" sz="1600" u="none" cap="none" strike="noStrike">
              <a:solidFill>
                <a:srgbClr val="00B050"/>
              </a:solidFill>
              <a:latin typeface="Arial"/>
              <a:ea typeface="Arial"/>
              <a:cs typeface="Arial"/>
              <a:sym typeface="Arial"/>
            </a:endParaRPr>
          </a:p>
        </p:txBody>
      </p:sp>
      <p:pic>
        <p:nvPicPr>
          <p:cNvPr id="248" name="Google Shape;248;p11"/>
          <p:cNvPicPr preferRelativeResize="0"/>
          <p:nvPr/>
        </p:nvPicPr>
        <p:blipFill rotWithShape="1">
          <a:blip r:embed="rId5">
            <a:alphaModFix/>
          </a:blip>
          <a:srcRect b="0" l="0" r="0" t="0"/>
          <a:stretch/>
        </p:blipFill>
        <p:spPr>
          <a:xfrm>
            <a:off x="-314978" y="3605741"/>
            <a:ext cx="629956" cy="613378"/>
          </a:xfrm>
          <a:prstGeom prst="rect">
            <a:avLst/>
          </a:prstGeom>
          <a:noFill/>
          <a:ln>
            <a:noFill/>
          </a:ln>
        </p:spPr>
      </p:pic>
      <p:pic>
        <p:nvPicPr>
          <p:cNvPr id="249" name="Google Shape;249;p11"/>
          <p:cNvPicPr preferRelativeResize="0"/>
          <p:nvPr/>
        </p:nvPicPr>
        <p:blipFill rotWithShape="1">
          <a:blip r:embed="rId6">
            <a:alphaModFix/>
          </a:blip>
          <a:srcRect b="0" l="0" r="0" t="0"/>
          <a:stretch/>
        </p:blipFill>
        <p:spPr>
          <a:xfrm>
            <a:off x="7623394" y="3500747"/>
            <a:ext cx="629956" cy="614008"/>
          </a:xfrm>
          <a:prstGeom prst="rect">
            <a:avLst/>
          </a:prstGeom>
          <a:noFill/>
          <a:ln>
            <a:noFill/>
          </a:ln>
        </p:spPr>
      </p:pic>
    </p:spTree>
  </p:cSld>
  <p:clrMapOvr>
    <a:masterClrMapping/>
  </p:clrMapOvr>
  <p:transition spd="slow">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2"/>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5" name="Google Shape;255;p12"/>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Diagramar de acuerdo con el diseño del slide.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Incluir botones de navegación adelante y atrás.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p:txBody>
      </p:sp>
      <p:sp>
        <p:nvSpPr>
          <p:cNvPr id="256" name="Google Shape;256;p12"/>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257" name="Google Shape;257;p12"/>
          <p:cNvSpPr/>
          <p:nvPr/>
        </p:nvSpPr>
        <p:spPr>
          <a:xfrm>
            <a:off x="8253350" y="5602432"/>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rPr b="0" i="0" lang="es-ES" sz="1400" u="none" cap="none" strike="noStrike">
                <a:solidFill>
                  <a:schemeClr val="dk1"/>
                </a:solidFill>
                <a:latin typeface="Arial"/>
                <a:ea typeface="Arial"/>
                <a:cs typeface="Arial"/>
                <a:sym typeface="Arial"/>
              </a:rPr>
              <a:t>Figura: </a:t>
            </a:r>
            <a:r>
              <a:rPr b="0" i="0" lang="es-ES" sz="1400" u="none" cap="none" strike="noStrike">
                <a:solidFill>
                  <a:srgbClr val="FF0000"/>
                </a:solidFill>
                <a:latin typeface="Arial"/>
                <a:ea typeface="Arial"/>
                <a:cs typeface="Arial"/>
                <a:sym typeface="Arial"/>
              </a:rPr>
              <a:t>Arrastre de Material semipesado </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Fuente: </a:t>
            </a:r>
            <a:r>
              <a:rPr b="1" i="0" lang="es-ES" sz="1400" u="none" cap="none" strike="noStrike">
                <a:solidFill>
                  <a:schemeClr val="dk1"/>
                </a:solidFill>
                <a:latin typeface="Arial"/>
                <a:ea typeface="Arial"/>
                <a:cs typeface="Arial"/>
                <a:sym typeface="Arial"/>
              </a:rPr>
              <a:t>G</a:t>
            </a:r>
            <a:r>
              <a:rPr b="1" i="0" lang="es-ES" sz="1400" u="none" cap="none" strike="noStrike">
                <a:solidFill>
                  <a:srgbClr val="000000"/>
                </a:solidFill>
                <a:latin typeface="Arial"/>
                <a:ea typeface="Arial"/>
                <a:cs typeface="Arial"/>
                <a:sym typeface="Arial"/>
              </a:rPr>
              <a:t>rupo de instructores de mantenimiento de máquinas</a:t>
            </a:r>
            <a:endParaRPr b="0" i="0" sz="1400" u="none" cap="none" strike="noStrike">
              <a:solidFill>
                <a:schemeClr val="dk1"/>
              </a:solidFill>
              <a:latin typeface="Arial"/>
              <a:ea typeface="Arial"/>
              <a:cs typeface="Arial"/>
              <a:sym typeface="Arial"/>
            </a:endParaRPr>
          </a:p>
        </p:txBody>
      </p:sp>
      <p:sp>
        <p:nvSpPr>
          <p:cNvPr id="258" name="Google Shape;258;p12"/>
          <p:cNvSpPr txBox="1"/>
          <p:nvPr/>
        </p:nvSpPr>
        <p:spPr>
          <a:xfrm>
            <a:off x="1683938" y="404444"/>
            <a:ext cx="5417254" cy="383823"/>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6862"/>
              </a:srgbClr>
            </a:outerShdw>
          </a:effectLst>
        </p:spPr>
        <p:txBody>
          <a:bodyPr anchorCtr="0" anchor="t" bIns="45700" lIns="91425" spcFirstLastPara="1" rIns="91425" wrap="square" tIns="45700">
            <a:spAutoFit/>
          </a:bodyPr>
          <a:lstStyle/>
          <a:p>
            <a:pPr indent="0" lvl="0" marL="457200" marR="0" rtl="0" algn="ctr">
              <a:lnSpc>
                <a:spcPct val="115000"/>
              </a:lnSpc>
              <a:spcBef>
                <a:spcPts val="0"/>
              </a:spcBef>
              <a:spcAft>
                <a:spcPts val="0"/>
              </a:spcAft>
              <a:buClr>
                <a:schemeClr val="dk1"/>
              </a:buClr>
              <a:buSzPts val="1800"/>
              <a:buFont typeface="Arial"/>
              <a:buNone/>
            </a:pPr>
            <a:r>
              <a:rPr b="1" i="0" lang="es-ES" sz="1800" u="none" cap="none" strike="noStrike">
                <a:solidFill>
                  <a:schemeClr val="dk1"/>
                </a:solidFill>
                <a:latin typeface="Arial"/>
                <a:ea typeface="Arial"/>
                <a:cs typeface="Arial"/>
                <a:sym typeface="Arial"/>
              </a:rPr>
              <a:t>Diente</a:t>
            </a:r>
            <a:endParaRPr b="1" i="0" sz="2400" u="none" cap="none" strike="noStrike">
              <a:solidFill>
                <a:schemeClr val="dk1"/>
              </a:solidFill>
              <a:latin typeface="Arial"/>
              <a:ea typeface="Arial"/>
              <a:cs typeface="Arial"/>
              <a:sym typeface="Arial"/>
            </a:endParaRPr>
          </a:p>
        </p:txBody>
      </p:sp>
      <p:sp>
        <p:nvSpPr>
          <p:cNvPr id="259" name="Google Shape;259;p12"/>
          <p:cNvSpPr txBox="1"/>
          <p:nvPr/>
        </p:nvSpPr>
        <p:spPr>
          <a:xfrm>
            <a:off x="5000580" y="4659207"/>
            <a:ext cx="201791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400"/>
              <a:buFont typeface="Arial"/>
              <a:buNone/>
            </a:pPr>
            <a:r>
              <a:rPr b="0" i="0" lang="es-ES" sz="1400" u="none" cap="none" strike="noStrike">
                <a:solidFill>
                  <a:srgbClr val="FF0000"/>
                </a:solidFill>
                <a:latin typeface="Arial"/>
                <a:ea typeface="Arial"/>
                <a:cs typeface="Arial"/>
                <a:sym typeface="Arial"/>
              </a:rPr>
              <a:t>Arrastre de material semipesado </a:t>
            </a:r>
            <a:endParaRPr b="0" i="0" sz="1400" u="none" cap="none" strike="noStrike">
              <a:solidFill>
                <a:srgbClr val="FF0000"/>
              </a:solidFill>
              <a:latin typeface="Arial"/>
              <a:ea typeface="Arial"/>
              <a:cs typeface="Arial"/>
              <a:sym typeface="Arial"/>
            </a:endParaRPr>
          </a:p>
        </p:txBody>
      </p:sp>
      <p:sp>
        <p:nvSpPr>
          <p:cNvPr id="260" name="Google Shape;260;p12"/>
          <p:cNvSpPr txBox="1"/>
          <p:nvPr/>
        </p:nvSpPr>
        <p:spPr>
          <a:xfrm>
            <a:off x="616724" y="1257300"/>
            <a:ext cx="7222001" cy="170812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Este dispositivo mecánico es el encargado de desplazar el material a coser. El diente, para poder desplazar el material, debe sujetarlo, esa función la realiza con la parte superior que hace contacto con la tela. En el momento que comienza a transportarlo por efecto de la fricción, la tela se incrusta entre la separación de los dientes, y es así como el diente desplaza el material.</a:t>
            </a:r>
            <a:endParaRPr b="0" i="0" sz="1400" u="none" cap="none" strike="noStrike">
              <a:solidFill>
                <a:srgbClr val="000000"/>
              </a:solidFill>
              <a:latin typeface="Arial"/>
              <a:ea typeface="Arial"/>
              <a:cs typeface="Arial"/>
              <a:sym typeface="Arial"/>
            </a:endParaRPr>
          </a:p>
        </p:txBody>
      </p:sp>
      <p:sp>
        <p:nvSpPr>
          <p:cNvPr id="261" name="Google Shape;261;p12"/>
          <p:cNvSpPr txBox="1"/>
          <p:nvPr/>
        </p:nvSpPr>
        <p:spPr>
          <a:xfrm>
            <a:off x="590784" y="3269943"/>
            <a:ext cx="3938649" cy="1826614"/>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El diente, para poder desplazar el material, debe sujetarlo, esa función la realiza con la parte superior que hace contacto con la tela. En el momento que comienza a transportarlo por efecto de la fricción, la tela se incrusta entre la separación de los dientes, y es así como el diente desplaza el material.</a:t>
            </a:r>
            <a:endParaRPr b="0" i="0" sz="1800" u="none" cap="none" strike="noStrike">
              <a:solidFill>
                <a:srgbClr val="000000"/>
              </a:solidFill>
              <a:latin typeface="Arial"/>
              <a:ea typeface="Arial"/>
              <a:cs typeface="Arial"/>
              <a:sym typeface="Arial"/>
            </a:endParaRPr>
          </a:p>
        </p:txBody>
      </p:sp>
      <p:pic>
        <p:nvPicPr>
          <p:cNvPr id="262" name="Google Shape;262;p12"/>
          <p:cNvPicPr preferRelativeResize="0"/>
          <p:nvPr/>
        </p:nvPicPr>
        <p:blipFill rotWithShape="1">
          <a:blip r:embed="rId3">
            <a:alphaModFix/>
          </a:blip>
          <a:srcRect b="0" l="0" r="0" t="0"/>
          <a:stretch/>
        </p:blipFill>
        <p:spPr>
          <a:xfrm>
            <a:off x="4842270" y="3686063"/>
            <a:ext cx="2507460" cy="973144"/>
          </a:xfrm>
          <a:prstGeom prst="rect">
            <a:avLst/>
          </a:prstGeom>
          <a:noFill/>
          <a:ln>
            <a:noFill/>
          </a:ln>
        </p:spPr>
      </p:pic>
      <p:pic>
        <p:nvPicPr>
          <p:cNvPr id="263" name="Google Shape;263;p12"/>
          <p:cNvPicPr preferRelativeResize="0"/>
          <p:nvPr/>
        </p:nvPicPr>
        <p:blipFill rotWithShape="1">
          <a:blip r:embed="rId4">
            <a:alphaModFix/>
          </a:blip>
          <a:srcRect b="0" l="0" r="0" t="0"/>
          <a:stretch/>
        </p:blipFill>
        <p:spPr>
          <a:xfrm>
            <a:off x="-314978" y="3605741"/>
            <a:ext cx="629956" cy="613378"/>
          </a:xfrm>
          <a:prstGeom prst="rect">
            <a:avLst/>
          </a:prstGeom>
          <a:noFill/>
          <a:ln>
            <a:noFill/>
          </a:ln>
        </p:spPr>
      </p:pic>
      <p:pic>
        <p:nvPicPr>
          <p:cNvPr id="264" name="Google Shape;264;p12"/>
          <p:cNvPicPr preferRelativeResize="0"/>
          <p:nvPr/>
        </p:nvPicPr>
        <p:blipFill rotWithShape="1">
          <a:blip r:embed="rId5">
            <a:alphaModFix/>
          </a:blip>
          <a:srcRect b="0" l="0" r="0" t="0"/>
          <a:stretch/>
        </p:blipFill>
        <p:spPr>
          <a:xfrm>
            <a:off x="7662567" y="3429000"/>
            <a:ext cx="629956" cy="614008"/>
          </a:xfrm>
          <a:prstGeom prst="rect">
            <a:avLst/>
          </a:prstGeom>
          <a:noFill/>
          <a:ln>
            <a:noFill/>
          </a:ln>
        </p:spPr>
      </p:pic>
    </p:spTree>
  </p:cSld>
  <p:clrMapOvr>
    <a:masterClrMapping/>
  </p:clrMapOvr>
  <p:transition spd="slow">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3"/>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0" name="Google Shape;270;p13"/>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Diagramar de acuerdo con el diseño del slide.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Incluir botones de navegación adelante y atrás.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p:txBody>
      </p:sp>
      <p:sp>
        <p:nvSpPr>
          <p:cNvPr id="271" name="Google Shape;271;p13"/>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272" name="Google Shape;272;p13"/>
          <p:cNvSpPr/>
          <p:nvPr/>
        </p:nvSpPr>
        <p:spPr>
          <a:xfrm>
            <a:off x="8253350" y="5602432"/>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Figura: </a:t>
            </a:r>
            <a:r>
              <a:rPr b="0" i="0" lang="es-ES" sz="1400" u="none" cap="none" strike="noStrike">
                <a:solidFill>
                  <a:srgbClr val="FF0000"/>
                </a:solidFill>
                <a:latin typeface="Arial"/>
                <a:ea typeface="Arial"/>
                <a:cs typeface="Arial"/>
                <a:sym typeface="Arial"/>
              </a:rPr>
              <a:t>Nombre de la imagen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Fuente: </a:t>
            </a:r>
            <a:r>
              <a:rPr b="1" i="0" lang="es-ES" sz="1400" u="none" cap="none" strike="noStrike">
                <a:solidFill>
                  <a:schemeClr val="dk1"/>
                </a:solidFill>
                <a:latin typeface="Arial"/>
                <a:ea typeface="Arial"/>
                <a:cs typeface="Arial"/>
                <a:sym typeface="Arial"/>
              </a:rPr>
              <a:t>G</a:t>
            </a:r>
            <a:r>
              <a:rPr b="1" i="0" lang="es-ES" sz="1400" u="none" cap="none" strike="noStrike">
                <a:solidFill>
                  <a:srgbClr val="000000"/>
                </a:solidFill>
                <a:latin typeface="Arial"/>
                <a:ea typeface="Arial"/>
                <a:cs typeface="Arial"/>
                <a:sym typeface="Arial"/>
              </a:rPr>
              <a:t>rupo de instructores de mantenimiento de máquinas</a:t>
            </a:r>
            <a:endParaRPr b="0" i="0" sz="1400" u="none" cap="none" strike="noStrike">
              <a:solidFill>
                <a:schemeClr val="dk1"/>
              </a:solidFill>
              <a:latin typeface="Arial"/>
              <a:ea typeface="Arial"/>
              <a:cs typeface="Arial"/>
              <a:sym typeface="Arial"/>
            </a:endParaRPr>
          </a:p>
        </p:txBody>
      </p:sp>
      <p:sp>
        <p:nvSpPr>
          <p:cNvPr id="273" name="Google Shape;273;p13"/>
          <p:cNvSpPr txBox="1"/>
          <p:nvPr/>
        </p:nvSpPr>
        <p:spPr>
          <a:xfrm>
            <a:off x="136185" y="261535"/>
            <a:ext cx="7981500" cy="25383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Los dientes vienen de diferentes tamaños. Para diferenciarlos, se debe medir la cantidad de dientes que hay en una pulgada; o la separación existente entre ellos, si se mira en mm. </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Para seleccionar los dientes, se debe tener en cuenta el material a coser.</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Los dientes se encuentran de 16,18, 20 y 24 dientes por pulgada para telas tejidas normales, porque para materiales compactos, como el cuero y lonas, se encuentran dientes hasta de 2.5 mm de separación. También los hay piramidales, cuando superan los 24 dientes por pulgada, como en las familiares. Además, hay que tener en cuenta la cantidad de hileras del diente.</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Cuando se selecciona el diente inadecuado, puede suceder lo siguiente.</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3"/>
          <p:cNvSpPr txBox="1"/>
          <p:nvPr/>
        </p:nvSpPr>
        <p:spPr>
          <a:xfrm>
            <a:off x="605164" y="3201219"/>
            <a:ext cx="3123772" cy="1578853"/>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1. Si la separación del diente es grande y el material delgado, cuando el diente transporta la tela, esta se incrusta entre el diente, haciendo olas, dando una costura con recogido.</a:t>
            </a:r>
            <a:endParaRPr b="0" i="0" sz="1800" u="none" cap="none" strike="noStrike">
              <a:solidFill>
                <a:srgbClr val="000000"/>
              </a:solidFill>
              <a:latin typeface="Arial"/>
              <a:ea typeface="Arial"/>
              <a:cs typeface="Arial"/>
              <a:sym typeface="Arial"/>
            </a:endParaRPr>
          </a:p>
        </p:txBody>
      </p:sp>
      <p:pic>
        <p:nvPicPr>
          <p:cNvPr id="275" name="Google Shape;275;p13"/>
          <p:cNvPicPr preferRelativeResize="0"/>
          <p:nvPr/>
        </p:nvPicPr>
        <p:blipFill rotWithShape="1">
          <a:blip r:embed="rId3">
            <a:alphaModFix/>
          </a:blip>
          <a:srcRect b="0" l="0" r="0" t="0"/>
          <a:stretch/>
        </p:blipFill>
        <p:spPr>
          <a:xfrm>
            <a:off x="765243" y="5080909"/>
            <a:ext cx="2405974" cy="1043046"/>
          </a:xfrm>
          <a:prstGeom prst="rect">
            <a:avLst/>
          </a:prstGeom>
          <a:noFill/>
          <a:ln>
            <a:noFill/>
          </a:ln>
        </p:spPr>
      </p:pic>
      <p:sp>
        <p:nvSpPr>
          <p:cNvPr id="276" name="Google Shape;276;p13"/>
          <p:cNvSpPr txBox="1"/>
          <p:nvPr/>
        </p:nvSpPr>
        <p:spPr>
          <a:xfrm>
            <a:off x="4427181" y="3201219"/>
            <a:ext cx="3253777" cy="1331093"/>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2. Si la separación del diente es pequeña y el material grueso, cuando el diente transporta la tela, esta no es sujetada por el diente, ocasionando pega y daños en el material.</a:t>
            </a:r>
            <a:endParaRPr b="0" i="0" sz="1800" u="none" cap="none" strike="noStrike">
              <a:solidFill>
                <a:srgbClr val="000000"/>
              </a:solidFill>
              <a:latin typeface="Arial"/>
              <a:ea typeface="Arial"/>
              <a:cs typeface="Arial"/>
              <a:sym typeface="Arial"/>
            </a:endParaRPr>
          </a:p>
        </p:txBody>
      </p:sp>
      <p:pic>
        <p:nvPicPr>
          <p:cNvPr id="277" name="Google Shape;277;p13"/>
          <p:cNvPicPr preferRelativeResize="0"/>
          <p:nvPr/>
        </p:nvPicPr>
        <p:blipFill rotWithShape="1">
          <a:blip r:embed="rId4">
            <a:alphaModFix/>
          </a:blip>
          <a:srcRect b="0" l="0" r="0" t="0"/>
          <a:stretch/>
        </p:blipFill>
        <p:spPr>
          <a:xfrm>
            <a:off x="4739781" y="5080908"/>
            <a:ext cx="2405974" cy="1043045"/>
          </a:xfrm>
          <a:prstGeom prst="rect">
            <a:avLst/>
          </a:prstGeom>
          <a:noFill/>
          <a:ln>
            <a:noFill/>
          </a:ln>
        </p:spPr>
      </p:pic>
      <p:sp>
        <p:nvSpPr>
          <p:cNvPr id="278" name="Google Shape;278;p13"/>
          <p:cNvSpPr txBox="1"/>
          <p:nvPr/>
        </p:nvSpPr>
        <p:spPr>
          <a:xfrm>
            <a:off x="4982188" y="6230215"/>
            <a:ext cx="201791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400"/>
              <a:buFont typeface="Arial"/>
              <a:buNone/>
            </a:pPr>
            <a:r>
              <a:rPr b="0" i="0" lang="es-ES" sz="1400" u="none" cap="none" strike="noStrike">
                <a:solidFill>
                  <a:srgbClr val="FF0000"/>
                </a:solidFill>
                <a:latin typeface="Arial"/>
                <a:ea typeface="Arial"/>
                <a:cs typeface="Arial"/>
                <a:sym typeface="Arial"/>
              </a:rPr>
              <a:t>Arrastre de material liviano</a:t>
            </a:r>
            <a:endParaRPr b="0" i="0" sz="1400" u="none" cap="none" strike="noStrike">
              <a:solidFill>
                <a:srgbClr val="FF0000"/>
              </a:solidFill>
              <a:latin typeface="Arial"/>
              <a:ea typeface="Arial"/>
              <a:cs typeface="Arial"/>
              <a:sym typeface="Arial"/>
            </a:endParaRPr>
          </a:p>
        </p:txBody>
      </p:sp>
      <p:sp>
        <p:nvSpPr>
          <p:cNvPr id="279" name="Google Shape;279;p13"/>
          <p:cNvSpPr txBox="1"/>
          <p:nvPr/>
        </p:nvSpPr>
        <p:spPr>
          <a:xfrm>
            <a:off x="959275" y="6230215"/>
            <a:ext cx="201791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400"/>
              <a:buFont typeface="Arial"/>
              <a:buNone/>
            </a:pPr>
            <a:r>
              <a:rPr b="0" i="0" lang="es-ES" sz="1400" u="none" cap="none" strike="noStrike">
                <a:solidFill>
                  <a:srgbClr val="FF0000"/>
                </a:solidFill>
                <a:latin typeface="Arial"/>
                <a:ea typeface="Arial"/>
                <a:cs typeface="Arial"/>
                <a:sym typeface="Arial"/>
              </a:rPr>
              <a:t>Arrastre de material pesado </a:t>
            </a:r>
            <a:endParaRPr b="0" i="0" sz="1400" u="none" cap="none" strike="noStrike">
              <a:solidFill>
                <a:srgbClr val="FF0000"/>
              </a:solidFill>
              <a:latin typeface="Arial"/>
              <a:ea typeface="Arial"/>
              <a:cs typeface="Arial"/>
              <a:sym typeface="Arial"/>
            </a:endParaRPr>
          </a:p>
        </p:txBody>
      </p:sp>
      <p:cxnSp>
        <p:nvCxnSpPr>
          <p:cNvPr id="280" name="Google Shape;280;p13"/>
          <p:cNvCxnSpPr/>
          <p:nvPr/>
        </p:nvCxnSpPr>
        <p:spPr>
          <a:xfrm>
            <a:off x="4126951" y="3201219"/>
            <a:ext cx="0" cy="3028996"/>
          </a:xfrm>
          <a:prstGeom prst="straightConnector1">
            <a:avLst/>
          </a:prstGeom>
          <a:noFill/>
          <a:ln cap="flat" cmpd="sng" w="38100">
            <a:solidFill>
              <a:schemeClr val="accent2"/>
            </a:solidFill>
            <a:prstDash val="solid"/>
            <a:round/>
            <a:headEnd len="sm" w="sm" type="none"/>
            <a:tailEnd len="sm" w="sm" type="none"/>
          </a:ln>
          <a:effectLst>
            <a:outerShdw blurRad="40000" rotWithShape="0" dir="5400000" dist="23000">
              <a:srgbClr val="000000">
                <a:alpha val="34117"/>
              </a:srgbClr>
            </a:outerShdw>
          </a:effectLst>
        </p:spPr>
      </p:cxnSp>
      <p:pic>
        <p:nvPicPr>
          <p:cNvPr id="281" name="Google Shape;281;p13"/>
          <p:cNvPicPr preferRelativeResize="0"/>
          <p:nvPr/>
        </p:nvPicPr>
        <p:blipFill rotWithShape="1">
          <a:blip r:embed="rId5">
            <a:alphaModFix/>
          </a:blip>
          <a:srcRect b="0" l="0" r="0" t="0"/>
          <a:stretch/>
        </p:blipFill>
        <p:spPr>
          <a:xfrm>
            <a:off x="-325021" y="3429000"/>
            <a:ext cx="629956" cy="613378"/>
          </a:xfrm>
          <a:prstGeom prst="rect">
            <a:avLst/>
          </a:prstGeom>
          <a:noFill/>
          <a:ln>
            <a:noFill/>
          </a:ln>
        </p:spPr>
      </p:pic>
      <p:pic>
        <p:nvPicPr>
          <p:cNvPr id="282" name="Google Shape;282;p13"/>
          <p:cNvPicPr preferRelativeResize="0"/>
          <p:nvPr/>
        </p:nvPicPr>
        <p:blipFill rotWithShape="1">
          <a:blip r:embed="rId6">
            <a:alphaModFix/>
          </a:blip>
          <a:srcRect b="0" l="0" r="0" t="0"/>
          <a:stretch/>
        </p:blipFill>
        <p:spPr>
          <a:xfrm>
            <a:off x="8234450" y="3539044"/>
            <a:ext cx="629956" cy="614008"/>
          </a:xfrm>
          <a:prstGeom prst="rect">
            <a:avLst/>
          </a:prstGeom>
          <a:noFill/>
          <a:ln>
            <a:noFill/>
          </a:ln>
        </p:spPr>
      </p:pic>
    </p:spTree>
  </p:cSld>
  <p:clrMapOvr>
    <a:masterClrMapping/>
  </p:clrMapOvr>
  <p:transition spd="slow">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4"/>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88" name="Google Shape;288;p14"/>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Diagramar de acuerdo con el diseño del slide.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Incluir botones de navegación adelante y atrás.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p:txBody>
      </p:sp>
      <p:sp>
        <p:nvSpPr>
          <p:cNvPr id="289" name="Google Shape;289;p14"/>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290" name="Google Shape;290;p14"/>
          <p:cNvSpPr/>
          <p:nvPr/>
        </p:nvSpPr>
        <p:spPr>
          <a:xfrm>
            <a:off x="8253350" y="5602432"/>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p:txBody>
      </p:sp>
      <p:sp>
        <p:nvSpPr>
          <p:cNvPr id="291" name="Google Shape;291;p14"/>
          <p:cNvSpPr txBox="1"/>
          <p:nvPr/>
        </p:nvSpPr>
        <p:spPr>
          <a:xfrm>
            <a:off x="1206230" y="171419"/>
            <a:ext cx="6108970" cy="40011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6862"/>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000000"/>
                </a:solidFill>
                <a:latin typeface="Arial"/>
                <a:ea typeface="Arial"/>
                <a:cs typeface="Arial"/>
                <a:sym typeface="Arial"/>
              </a:rPr>
              <a:t>Prensatelas</a:t>
            </a:r>
            <a:endParaRPr b="1" i="0" sz="2000" u="none" cap="none" strike="noStrike">
              <a:solidFill>
                <a:schemeClr val="dk1"/>
              </a:solidFill>
              <a:latin typeface="Arial"/>
              <a:ea typeface="Arial"/>
              <a:cs typeface="Arial"/>
              <a:sym typeface="Arial"/>
            </a:endParaRPr>
          </a:p>
        </p:txBody>
      </p:sp>
      <p:sp>
        <p:nvSpPr>
          <p:cNvPr id="292" name="Google Shape;292;p14"/>
          <p:cNvSpPr txBox="1"/>
          <p:nvPr/>
        </p:nvSpPr>
        <p:spPr>
          <a:xfrm>
            <a:off x="233465" y="852385"/>
            <a:ext cx="7859948" cy="1649642"/>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Es el encargado de apoyar el material contra el diente para que pueda ser transportado. La presión que se le debe dar al prensatelas varía de acuerdo con el material, porque si la presión no es la adecuada, la apariencia de la costura no es la requerida.</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Problemas por una presión inadecuada, pues el prensatelas solo hace contacto con la tela superior:</a:t>
            </a:r>
            <a:endParaRPr b="0" i="0" sz="1800" u="none" cap="none" strike="noStrike">
              <a:solidFill>
                <a:srgbClr val="000000"/>
              </a:solidFill>
              <a:latin typeface="Arial"/>
              <a:ea typeface="Arial"/>
              <a:cs typeface="Arial"/>
              <a:sym typeface="Arial"/>
            </a:endParaRPr>
          </a:p>
        </p:txBody>
      </p:sp>
      <p:sp>
        <p:nvSpPr>
          <p:cNvPr id="293" name="Google Shape;293;p14"/>
          <p:cNvSpPr txBox="1"/>
          <p:nvPr/>
        </p:nvSpPr>
        <p:spPr>
          <a:xfrm>
            <a:off x="233465" y="2994462"/>
            <a:ext cx="3471166" cy="1826614"/>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1. Cuando la presión es demasiada, el diente, en su ascenso, puede dañar la tela o, como la fricción con la tela superior es demasiada, al terminar la costura, la tela superior es más extensa que la inferior, con una apariencia lisa por encima y recogida por debajo.</a:t>
            </a:r>
            <a:endParaRPr b="0" i="0" sz="1800" u="none" cap="none" strike="noStrike">
              <a:solidFill>
                <a:srgbClr val="000000"/>
              </a:solidFill>
              <a:latin typeface="Arial"/>
              <a:ea typeface="Arial"/>
              <a:cs typeface="Arial"/>
              <a:sym typeface="Arial"/>
            </a:endParaRPr>
          </a:p>
        </p:txBody>
      </p:sp>
      <p:sp>
        <p:nvSpPr>
          <p:cNvPr id="294" name="Google Shape;294;p14"/>
          <p:cNvSpPr txBox="1"/>
          <p:nvPr/>
        </p:nvSpPr>
        <p:spPr>
          <a:xfrm>
            <a:off x="4163439" y="2994462"/>
            <a:ext cx="3471166" cy="1083333"/>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2. Cuando la presión es poca, la tela no alcanza a incrustarse en el diente, ocasionando que esta se pegue y varía la cantidad de puntadas por pulgada.</a:t>
            </a:r>
            <a:endParaRPr b="0" i="0" sz="1800" u="none" cap="none" strike="noStrike">
              <a:solidFill>
                <a:srgbClr val="000000"/>
              </a:solidFill>
              <a:latin typeface="Arial"/>
              <a:ea typeface="Arial"/>
              <a:cs typeface="Arial"/>
              <a:sym typeface="Arial"/>
            </a:endParaRPr>
          </a:p>
        </p:txBody>
      </p:sp>
      <p:sp>
        <p:nvSpPr>
          <p:cNvPr id="295" name="Google Shape;295;p14"/>
          <p:cNvSpPr txBox="1"/>
          <p:nvPr/>
        </p:nvSpPr>
        <p:spPr>
          <a:xfrm>
            <a:off x="1675305" y="5482395"/>
            <a:ext cx="6108970" cy="523220"/>
          </a:xfrm>
          <a:prstGeom prst="rect">
            <a:avLst/>
          </a:prstGeom>
          <a:gradFill>
            <a:gsLst>
              <a:gs pos="0">
                <a:srgbClr val="FFD300"/>
              </a:gs>
              <a:gs pos="100000">
                <a:srgbClr val="FFEF63"/>
              </a:gs>
            </a:gsLst>
            <a:lin ang="16200000" scaled="0"/>
          </a:gradFill>
          <a:ln>
            <a:noFill/>
          </a:ln>
          <a:effectLst>
            <a:outerShdw blurRad="40000" rotWithShape="0" dir="5400000" dist="23000">
              <a:srgbClr val="000000">
                <a:alpha val="34509"/>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rgbClr val="000000"/>
                </a:solidFill>
                <a:latin typeface="Arial"/>
                <a:ea typeface="Arial"/>
                <a:cs typeface="Arial"/>
                <a:sym typeface="Arial"/>
              </a:rPr>
              <a:t>El ancho de la base del pie prensatelas debe ser igual al ancho del diente y cubrirlo en un 90% de su recorrido.</a:t>
            </a:r>
            <a:endParaRPr b="0" i="0" sz="1400" u="none" cap="none" strike="noStrike">
              <a:solidFill>
                <a:srgbClr val="000000"/>
              </a:solidFill>
              <a:latin typeface="Arial"/>
              <a:ea typeface="Arial"/>
              <a:cs typeface="Arial"/>
              <a:sym typeface="Arial"/>
            </a:endParaRPr>
          </a:p>
        </p:txBody>
      </p:sp>
      <p:pic>
        <p:nvPicPr>
          <p:cNvPr id="296" name="Google Shape;296;p14"/>
          <p:cNvPicPr preferRelativeResize="0"/>
          <p:nvPr/>
        </p:nvPicPr>
        <p:blipFill rotWithShape="1">
          <a:blip r:embed="rId3">
            <a:alphaModFix/>
          </a:blip>
          <a:srcRect b="0" l="0" r="0" t="0"/>
          <a:stretch/>
        </p:blipFill>
        <p:spPr>
          <a:xfrm>
            <a:off x="460622" y="5057099"/>
            <a:ext cx="1214683" cy="1373812"/>
          </a:xfrm>
          <a:prstGeom prst="rect">
            <a:avLst/>
          </a:prstGeom>
          <a:noFill/>
          <a:ln>
            <a:noFill/>
          </a:ln>
        </p:spPr>
      </p:pic>
      <p:pic>
        <p:nvPicPr>
          <p:cNvPr id="297" name="Google Shape;297;p14"/>
          <p:cNvPicPr preferRelativeResize="0"/>
          <p:nvPr/>
        </p:nvPicPr>
        <p:blipFill rotWithShape="1">
          <a:blip r:embed="rId4">
            <a:alphaModFix/>
          </a:blip>
          <a:srcRect b="0" l="0" r="0" t="0"/>
          <a:stretch/>
        </p:blipFill>
        <p:spPr>
          <a:xfrm>
            <a:off x="-396491" y="3218912"/>
            <a:ext cx="629956" cy="613378"/>
          </a:xfrm>
          <a:prstGeom prst="rect">
            <a:avLst/>
          </a:prstGeom>
          <a:noFill/>
          <a:ln>
            <a:noFill/>
          </a:ln>
        </p:spPr>
      </p:pic>
      <p:pic>
        <p:nvPicPr>
          <p:cNvPr id="298" name="Google Shape;298;p14"/>
          <p:cNvPicPr preferRelativeResize="0"/>
          <p:nvPr/>
        </p:nvPicPr>
        <p:blipFill rotWithShape="1">
          <a:blip r:embed="rId5">
            <a:alphaModFix/>
          </a:blip>
          <a:srcRect b="0" l="0" r="0" t="0"/>
          <a:stretch/>
        </p:blipFill>
        <p:spPr>
          <a:xfrm>
            <a:off x="8234450" y="3539044"/>
            <a:ext cx="629956" cy="614008"/>
          </a:xfrm>
          <a:prstGeom prst="rect">
            <a:avLst/>
          </a:prstGeom>
          <a:noFill/>
          <a:ln>
            <a:noFill/>
          </a:ln>
        </p:spPr>
      </p:pic>
    </p:spTree>
  </p:cSld>
  <p:clrMapOvr>
    <a:masterClrMapping/>
  </p:clrMapOvr>
  <p:transition spd="slow">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5"/>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04" name="Google Shape;304;p15"/>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Diagramar de acuerdo con el diseño del slide.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Incluir botones de navegación adelante y atrás.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p:txBody>
      </p:sp>
      <p:sp>
        <p:nvSpPr>
          <p:cNvPr id="305" name="Google Shape;305;p15"/>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306" name="Google Shape;306;p15"/>
          <p:cNvSpPr/>
          <p:nvPr/>
        </p:nvSpPr>
        <p:spPr>
          <a:xfrm>
            <a:off x="8253350" y="5602432"/>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Figura: </a:t>
            </a:r>
            <a:r>
              <a:rPr b="0" i="0" lang="es-ES" sz="1400" u="none" cap="none" strike="noStrike">
                <a:solidFill>
                  <a:srgbClr val="FF0000"/>
                </a:solidFill>
                <a:latin typeface="Arial"/>
                <a:ea typeface="Arial"/>
                <a:cs typeface="Arial"/>
                <a:sym typeface="Arial"/>
              </a:rPr>
              <a:t>Planchuelas fileteadora</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Fuente: </a:t>
            </a:r>
            <a:r>
              <a:rPr b="1" i="0" lang="es-ES" sz="1400" u="none" cap="none" strike="noStrike">
                <a:solidFill>
                  <a:schemeClr val="dk1"/>
                </a:solidFill>
                <a:latin typeface="Arial"/>
                <a:ea typeface="Arial"/>
                <a:cs typeface="Arial"/>
                <a:sym typeface="Arial"/>
              </a:rPr>
              <a:t>G</a:t>
            </a:r>
            <a:r>
              <a:rPr b="1" i="0" lang="es-ES" sz="1400" u="none" cap="none" strike="noStrike">
                <a:solidFill>
                  <a:srgbClr val="000000"/>
                </a:solidFill>
                <a:latin typeface="Arial"/>
                <a:ea typeface="Arial"/>
                <a:cs typeface="Arial"/>
                <a:sym typeface="Arial"/>
              </a:rPr>
              <a:t>rupo de instructores de mantenimiento de máquinas</a:t>
            </a:r>
            <a:endParaRPr b="0" i="0" sz="1400" u="none" cap="none" strike="noStrike">
              <a:solidFill>
                <a:schemeClr val="dk1"/>
              </a:solidFill>
              <a:latin typeface="Arial"/>
              <a:ea typeface="Arial"/>
              <a:cs typeface="Arial"/>
              <a:sym typeface="Arial"/>
            </a:endParaRPr>
          </a:p>
        </p:txBody>
      </p:sp>
      <p:sp>
        <p:nvSpPr>
          <p:cNvPr id="307" name="Google Shape;307;p15"/>
          <p:cNvSpPr txBox="1"/>
          <p:nvPr/>
        </p:nvSpPr>
        <p:spPr>
          <a:xfrm>
            <a:off x="965599" y="662061"/>
            <a:ext cx="6108970" cy="40011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6862"/>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000000"/>
                </a:solidFill>
                <a:latin typeface="Arial"/>
                <a:ea typeface="Arial"/>
                <a:cs typeface="Arial"/>
                <a:sym typeface="Arial"/>
              </a:rPr>
              <a:t>Planchuela</a:t>
            </a:r>
            <a:endParaRPr b="1" i="0" sz="2000" u="none" cap="none" strike="noStrike">
              <a:solidFill>
                <a:schemeClr val="dk1"/>
              </a:solidFill>
              <a:latin typeface="Arial"/>
              <a:ea typeface="Arial"/>
              <a:cs typeface="Arial"/>
              <a:sym typeface="Arial"/>
            </a:endParaRPr>
          </a:p>
        </p:txBody>
      </p:sp>
      <p:sp>
        <p:nvSpPr>
          <p:cNvPr id="308" name="Google Shape;308;p15"/>
          <p:cNvSpPr txBox="1"/>
          <p:nvPr/>
        </p:nvSpPr>
        <p:spPr>
          <a:xfrm>
            <a:off x="410709" y="1375855"/>
            <a:ext cx="7373566" cy="116951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Es la que sirve de apoyo al material cuando el diente se encuentra regresando, además, viene provista de un orificio que es el lugar de penetración de la aguja. Este orificio varía de acuerdo al ajuste, pues él debe ser un 40% más amplio que la hoja de la aguja. La planchuela tiene carriles, estos deben ser iguales al número de carriles del diente; además, el diente debe desplazarse en la totalidad del carril de la plancha.</a:t>
            </a:r>
            <a:endParaRPr b="0" i="0" sz="1400" u="none" cap="none" strike="noStrike">
              <a:solidFill>
                <a:srgbClr val="000000"/>
              </a:solidFill>
              <a:latin typeface="Arial"/>
              <a:ea typeface="Arial"/>
              <a:cs typeface="Arial"/>
              <a:sym typeface="Arial"/>
            </a:endParaRPr>
          </a:p>
        </p:txBody>
      </p:sp>
      <p:pic>
        <p:nvPicPr>
          <p:cNvPr id="309" name="Google Shape;309;p15"/>
          <p:cNvPicPr preferRelativeResize="0"/>
          <p:nvPr/>
        </p:nvPicPr>
        <p:blipFill rotWithShape="1">
          <a:blip r:embed="rId3">
            <a:alphaModFix/>
          </a:blip>
          <a:srcRect b="0" l="0" r="0" t="0"/>
          <a:stretch/>
        </p:blipFill>
        <p:spPr>
          <a:xfrm>
            <a:off x="-314978" y="3605741"/>
            <a:ext cx="629956" cy="613378"/>
          </a:xfrm>
          <a:prstGeom prst="rect">
            <a:avLst/>
          </a:prstGeom>
          <a:noFill/>
          <a:ln>
            <a:noFill/>
          </a:ln>
        </p:spPr>
      </p:pic>
      <p:pic>
        <p:nvPicPr>
          <p:cNvPr id="310" name="Google Shape;310;p15"/>
          <p:cNvPicPr preferRelativeResize="0"/>
          <p:nvPr/>
        </p:nvPicPr>
        <p:blipFill rotWithShape="1">
          <a:blip r:embed="rId4">
            <a:alphaModFix/>
          </a:blip>
          <a:srcRect b="0" l="0" r="0" t="0"/>
          <a:stretch/>
        </p:blipFill>
        <p:spPr>
          <a:xfrm>
            <a:off x="3221418" y="2940570"/>
            <a:ext cx="1434465" cy="1899285"/>
          </a:xfrm>
          <a:prstGeom prst="rect">
            <a:avLst/>
          </a:prstGeom>
          <a:noFill/>
          <a:ln>
            <a:noFill/>
          </a:ln>
        </p:spPr>
      </p:pic>
      <p:sp>
        <p:nvSpPr>
          <p:cNvPr id="311" name="Google Shape;311;p15"/>
          <p:cNvSpPr txBox="1"/>
          <p:nvPr/>
        </p:nvSpPr>
        <p:spPr>
          <a:xfrm>
            <a:off x="2567631" y="5067114"/>
            <a:ext cx="3059722" cy="318998"/>
          </a:xfrm>
          <a:prstGeom prst="rect">
            <a:avLst/>
          </a:prstGeom>
          <a:noFill/>
          <a:ln>
            <a:noFill/>
          </a:ln>
        </p:spPr>
        <p:txBody>
          <a:bodyPr anchorCtr="0" anchor="t" bIns="45700" lIns="91425" spcFirstLastPara="1" rIns="91425" wrap="square" tIns="45700">
            <a:spAutoFit/>
          </a:bodyPr>
          <a:lstStyle/>
          <a:p>
            <a:pPr indent="0" lvl="0" marL="457200" marR="0" rtl="0" algn="l">
              <a:lnSpc>
                <a:spcPct val="115000"/>
              </a:lnSpc>
              <a:spcBef>
                <a:spcPts val="0"/>
              </a:spcBef>
              <a:spcAft>
                <a:spcPts val="0"/>
              </a:spcAft>
              <a:buClr>
                <a:srgbClr val="FF0000"/>
              </a:buClr>
              <a:buSzPts val="1200"/>
              <a:buFont typeface="Arial"/>
              <a:buNone/>
            </a:pPr>
            <a:r>
              <a:rPr b="0" i="0" lang="es-ES" sz="1400" u="none" cap="none" strike="noStrike">
                <a:solidFill>
                  <a:srgbClr val="00B050"/>
                </a:solidFill>
                <a:latin typeface="Arial"/>
                <a:ea typeface="Arial"/>
                <a:cs typeface="Arial"/>
                <a:sym typeface="Arial"/>
              </a:rPr>
              <a:t>Planchuela fileteadora   </a:t>
            </a:r>
            <a:endParaRPr b="0" i="0" sz="1400" u="none" cap="none" strike="noStrike">
              <a:solidFill>
                <a:srgbClr val="000000"/>
              </a:solidFill>
              <a:latin typeface="Arial"/>
              <a:ea typeface="Arial"/>
              <a:cs typeface="Arial"/>
              <a:sym typeface="Arial"/>
            </a:endParaRPr>
          </a:p>
        </p:txBody>
      </p:sp>
      <p:pic>
        <p:nvPicPr>
          <p:cNvPr id="312" name="Google Shape;312;p15"/>
          <p:cNvPicPr preferRelativeResize="0"/>
          <p:nvPr/>
        </p:nvPicPr>
        <p:blipFill rotWithShape="1">
          <a:blip r:embed="rId5">
            <a:alphaModFix/>
          </a:blip>
          <a:srcRect b="0" l="0" r="0" t="0"/>
          <a:stretch/>
        </p:blipFill>
        <p:spPr>
          <a:xfrm>
            <a:off x="7623394" y="3423709"/>
            <a:ext cx="629956" cy="614008"/>
          </a:xfrm>
          <a:prstGeom prst="rect">
            <a:avLst/>
          </a:prstGeom>
          <a:noFill/>
          <a:ln>
            <a:noFill/>
          </a:ln>
        </p:spPr>
      </p:pic>
    </p:spTree>
  </p:cSld>
  <p:clrMapOvr>
    <a:masterClrMapping/>
  </p:clrMapOvr>
  <p:transition spd="slow">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6"/>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18" name="Google Shape;318;p16"/>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Incluir botón de navegación atrás y botón de cierre para regresar a portada del slide 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Diagramar de acuerdo con el diseño del slide.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Disponer 6 botones tipo pop up-funcionamiento toll tip, </a:t>
            </a:r>
            <a:endParaRPr b="0" i="0" sz="1400" u="none" cap="none" strike="noStrike">
              <a:solidFill>
                <a:schemeClr val="dk1"/>
              </a:solidFill>
              <a:latin typeface="Arial"/>
              <a:ea typeface="Arial"/>
              <a:cs typeface="Arial"/>
              <a:sym typeface="Arial"/>
            </a:endParaRPr>
          </a:p>
        </p:txBody>
      </p:sp>
      <p:sp>
        <p:nvSpPr>
          <p:cNvPr id="319" name="Google Shape;319;p16"/>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320" name="Google Shape;320;p16"/>
          <p:cNvSpPr/>
          <p:nvPr/>
        </p:nvSpPr>
        <p:spPr>
          <a:xfrm>
            <a:off x="8253350" y="5602432"/>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Figura: Imágenes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Fuente: Elaboración propia</a:t>
            </a:r>
            <a:endParaRPr b="0" i="0" sz="1400" u="none" cap="none" strike="noStrike">
              <a:solidFill>
                <a:schemeClr val="dk1"/>
              </a:solidFill>
              <a:latin typeface="Arial"/>
              <a:ea typeface="Arial"/>
              <a:cs typeface="Arial"/>
              <a:sym typeface="Arial"/>
            </a:endParaRPr>
          </a:p>
        </p:txBody>
      </p:sp>
      <p:sp>
        <p:nvSpPr>
          <p:cNvPr id="321" name="Google Shape;321;p16"/>
          <p:cNvSpPr txBox="1"/>
          <p:nvPr/>
        </p:nvSpPr>
        <p:spPr>
          <a:xfrm>
            <a:off x="949653" y="373946"/>
            <a:ext cx="6108970" cy="400069"/>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6862"/>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000000"/>
                </a:solidFill>
                <a:latin typeface="Arial"/>
                <a:ea typeface="Arial"/>
                <a:cs typeface="Arial"/>
                <a:sym typeface="Arial"/>
              </a:rPr>
              <a:t>Tomador de lazada</a:t>
            </a:r>
            <a:endParaRPr b="1" i="0" sz="2000" u="none" cap="none" strike="noStrike">
              <a:solidFill>
                <a:schemeClr val="dk1"/>
              </a:solidFill>
              <a:latin typeface="Arial"/>
              <a:ea typeface="Arial"/>
              <a:cs typeface="Arial"/>
              <a:sym typeface="Arial"/>
            </a:endParaRPr>
          </a:p>
        </p:txBody>
      </p:sp>
      <p:sp>
        <p:nvSpPr>
          <p:cNvPr id="322" name="Google Shape;322;p16"/>
          <p:cNvSpPr txBox="1"/>
          <p:nvPr/>
        </p:nvSpPr>
        <p:spPr>
          <a:xfrm>
            <a:off x="430164" y="1050907"/>
            <a:ext cx="7354111"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Es el elemento mecánico que, junto con la aguja, se encarga de formar la puntada.  Estos elementos son auxiliados algunas veces en la formación de la puntada por otros elementos mecánicos.</a:t>
            </a:r>
            <a:endParaRPr b="0" i="0" sz="1400" u="none" cap="none" strike="noStrike">
              <a:solidFill>
                <a:srgbClr val="000000"/>
              </a:solidFill>
              <a:latin typeface="Arial"/>
              <a:ea typeface="Arial"/>
              <a:cs typeface="Arial"/>
              <a:sym typeface="Arial"/>
            </a:endParaRPr>
          </a:p>
        </p:txBody>
      </p:sp>
      <p:sp>
        <p:nvSpPr>
          <p:cNvPr id="323" name="Google Shape;323;p16"/>
          <p:cNvSpPr txBox="1"/>
          <p:nvPr/>
        </p:nvSpPr>
        <p:spPr>
          <a:xfrm>
            <a:off x="990809" y="2051425"/>
            <a:ext cx="6108970"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2000"/>
              <a:buFont typeface="Arial"/>
              <a:buNone/>
            </a:pPr>
            <a:r>
              <a:rPr b="1" i="0" lang="es-ES" sz="2000" u="none" cap="none" strike="noStrike">
                <a:solidFill>
                  <a:schemeClr val="accent2"/>
                </a:solidFill>
                <a:latin typeface="Arial"/>
                <a:ea typeface="Arial"/>
                <a:cs typeface="Arial"/>
                <a:sym typeface="Arial"/>
              </a:rPr>
              <a:t>Clases de tomadores de lazada</a:t>
            </a:r>
            <a:endParaRPr b="1" i="0" sz="2000" u="none" cap="none" strike="noStrike">
              <a:solidFill>
                <a:schemeClr val="accent2"/>
              </a:solidFill>
              <a:latin typeface="Arial"/>
              <a:ea typeface="Arial"/>
              <a:cs typeface="Arial"/>
              <a:sym typeface="Arial"/>
            </a:endParaRPr>
          </a:p>
        </p:txBody>
      </p:sp>
      <p:pic>
        <p:nvPicPr>
          <p:cNvPr id="324" name="Google Shape;324;p16"/>
          <p:cNvPicPr preferRelativeResize="0"/>
          <p:nvPr/>
        </p:nvPicPr>
        <p:blipFill rotWithShape="1">
          <a:blip r:embed="rId3">
            <a:alphaModFix/>
          </a:blip>
          <a:srcRect b="0" l="0" r="0" t="0"/>
          <a:stretch/>
        </p:blipFill>
        <p:spPr>
          <a:xfrm>
            <a:off x="3430932" y="3458903"/>
            <a:ext cx="1228725" cy="838200"/>
          </a:xfrm>
          <a:prstGeom prst="rect">
            <a:avLst/>
          </a:prstGeom>
          <a:noFill/>
          <a:ln>
            <a:noFill/>
          </a:ln>
        </p:spPr>
      </p:pic>
      <p:pic>
        <p:nvPicPr>
          <p:cNvPr id="325" name="Google Shape;325;p16"/>
          <p:cNvPicPr preferRelativeResize="0"/>
          <p:nvPr/>
        </p:nvPicPr>
        <p:blipFill rotWithShape="1">
          <a:blip r:embed="rId4">
            <a:alphaModFix/>
          </a:blip>
          <a:srcRect b="0" l="0" r="0" t="0"/>
          <a:stretch/>
        </p:blipFill>
        <p:spPr>
          <a:xfrm>
            <a:off x="1289682" y="3076529"/>
            <a:ext cx="904875" cy="790575"/>
          </a:xfrm>
          <a:prstGeom prst="rect">
            <a:avLst/>
          </a:prstGeom>
          <a:noFill/>
          <a:ln>
            <a:noFill/>
          </a:ln>
        </p:spPr>
      </p:pic>
      <p:pic>
        <p:nvPicPr>
          <p:cNvPr id="326" name="Google Shape;326;p16"/>
          <p:cNvPicPr preferRelativeResize="0"/>
          <p:nvPr/>
        </p:nvPicPr>
        <p:blipFill rotWithShape="1">
          <a:blip r:embed="rId4">
            <a:alphaModFix/>
          </a:blip>
          <a:srcRect b="0" l="0" r="0" t="0"/>
          <a:stretch/>
        </p:blipFill>
        <p:spPr>
          <a:xfrm>
            <a:off x="1666469" y="4348480"/>
            <a:ext cx="904875" cy="790575"/>
          </a:xfrm>
          <a:prstGeom prst="rect">
            <a:avLst/>
          </a:prstGeom>
          <a:noFill/>
          <a:ln>
            <a:noFill/>
          </a:ln>
        </p:spPr>
      </p:pic>
      <p:pic>
        <p:nvPicPr>
          <p:cNvPr id="327" name="Google Shape;327;p16"/>
          <p:cNvPicPr preferRelativeResize="0"/>
          <p:nvPr/>
        </p:nvPicPr>
        <p:blipFill rotWithShape="1">
          <a:blip r:embed="rId4">
            <a:alphaModFix/>
          </a:blip>
          <a:srcRect b="0" l="0" r="0" t="0"/>
          <a:stretch/>
        </p:blipFill>
        <p:spPr>
          <a:xfrm>
            <a:off x="5813228" y="3206679"/>
            <a:ext cx="904875" cy="790575"/>
          </a:xfrm>
          <a:prstGeom prst="rect">
            <a:avLst/>
          </a:prstGeom>
          <a:noFill/>
          <a:ln>
            <a:noFill/>
          </a:ln>
        </p:spPr>
      </p:pic>
      <p:pic>
        <p:nvPicPr>
          <p:cNvPr id="328" name="Google Shape;328;p16"/>
          <p:cNvPicPr preferRelativeResize="0"/>
          <p:nvPr/>
        </p:nvPicPr>
        <p:blipFill rotWithShape="1">
          <a:blip r:embed="rId4">
            <a:alphaModFix/>
          </a:blip>
          <a:srcRect b="0" l="0" r="0" t="0"/>
          <a:stretch/>
        </p:blipFill>
        <p:spPr>
          <a:xfrm>
            <a:off x="5222934" y="4475645"/>
            <a:ext cx="904875" cy="790575"/>
          </a:xfrm>
          <a:prstGeom prst="rect">
            <a:avLst/>
          </a:prstGeom>
          <a:noFill/>
          <a:ln>
            <a:noFill/>
          </a:ln>
        </p:spPr>
      </p:pic>
      <p:pic>
        <p:nvPicPr>
          <p:cNvPr id="329" name="Google Shape;329;p16"/>
          <p:cNvPicPr preferRelativeResize="0"/>
          <p:nvPr/>
        </p:nvPicPr>
        <p:blipFill rotWithShape="1">
          <a:blip r:embed="rId4">
            <a:alphaModFix/>
          </a:blip>
          <a:srcRect b="0" l="0" r="0" t="0"/>
          <a:stretch/>
        </p:blipFill>
        <p:spPr>
          <a:xfrm>
            <a:off x="4098094" y="5165863"/>
            <a:ext cx="904875" cy="790575"/>
          </a:xfrm>
          <a:prstGeom prst="rect">
            <a:avLst/>
          </a:prstGeom>
          <a:noFill/>
          <a:ln>
            <a:noFill/>
          </a:ln>
        </p:spPr>
      </p:pic>
      <p:pic>
        <p:nvPicPr>
          <p:cNvPr id="330" name="Google Shape;330;p16"/>
          <p:cNvPicPr preferRelativeResize="0"/>
          <p:nvPr/>
        </p:nvPicPr>
        <p:blipFill rotWithShape="1">
          <a:blip r:embed="rId4">
            <a:alphaModFix/>
          </a:blip>
          <a:srcRect b="0" l="0" r="0" t="0"/>
          <a:stretch/>
        </p:blipFill>
        <p:spPr>
          <a:xfrm>
            <a:off x="2481771" y="5165863"/>
            <a:ext cx="904875" cy="790575"/>
          </a:xfrm>
          <a:prstGeom prst="rect">
            <a:avLst/>
          </a:prstGeom>
          <a:noFill/>
          <a:ln>
            <a:noFill/>
          </a:ln>
        </p:spPr>
      </p:pic>
      <p:sp>
        <p:nvSpPr>
          <p:cNvPr id="331" name="Google Shape;331;p16"/>
          <p:cNvSpPr txBox="1"/>
          <p:nvPr/>
        </p:nvSpPr>
        <p:spPr>
          <a:xfrm>
            <a:off x="1742119" y="2474165"/>
            <a:ext cx="566202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Haga clic sobre cada piñón para conocer la información.</a:t>
            </a:r>
            <a:endParaRPr b="0" i="0" sz="1400" u="none" cap="none" strike="noStrike">
              <a:solidFill>
                <a:srgbClr val="000000"/>
              </a:solidFill>
              <a:latin typeface="Arial"/>
              <a:ea typeface="Arial"/>
              <a:cs typeface="Arial"/>
              <a:sym typeface="Arial"/>
            </a:endParaRPr>
          </a:p>
        </p:txBody>
      </p:sp>
      <p:sp>
        <p:nvSpPr>
          <p:cNvPr id="332" name="Google Shape;332;p16"/>
          <p:cNvSpPr txBox="1"/>
          <p:nvPr/>
        </p:nvSpPr>
        <p:spPr>
          <a:xfrm>
            <a:off x="1043609" y="3833104"/>
            <a:ext cx="181003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Gancho rotatorio</a:t>
            </a:r>
            <a:endParaRPr b="0" i="0" sz="1400" u="none" cap="none" strike="noStrike">
              <a:solidFill>
                <a:srgbClr val="000000"/>
              </a:solidFill>
              <a:latin typeface="Arial"/>
              <a:ea typeface="Arial"/>
              <a:cs typeface="Arial"/>
              <a:sym typeface="Arial"/>
            </a:endParaRPr>
          </a:p>
        </p:txBody>
      </p:sp>
      <p:sp>
        <p:nvSpPr>
          <p:cNvPr id="333" name="Google Shape;333;p16"/>
          <p:cNvSpPr txBox="1"/>
          <p:nvPr/>
        </p:nvSpPr>
        <p:spPr>
          <a:xfrm>
            <a:off x="1742119" y="5139055"/>
            <a:ext cx="111152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Corchete</a:t>
            </a:r>
            <a:endParaRPr b="0" i="0" sz="1400" u="none" cap="none" strike="noStrike">
              <a:solidFill>
                <a:srgbClr val="000000"/>
              </a:solidFill>
              <a:latin typeface="Arial"/>
              <a:ea typeface="Arial"/>
              <a:cs typeface="Arial"/>
              <a:sym typeface="Arial"/>
            </a:endParaRPr>
          </a:p>
        </p:txBody>
      </p:sp>
      <p:sp>
        <p:nvSpPr>
          <p:cNvPr id="334" name="Google Shape;334;p16"/>
          <p:cNvSpPr txBox="1"/>
          <p:nvPr/>
        </p:nvSpPr>
        <p:spPr>
          <a:xfrm>
            <a:off x="2571344" y="5973434"/>
            <a:ext cx="90487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Extensor</a:t>
            </a:r>
            <a:endParaRPr b="0" i="0" sz="1400" u="none" cap="none" strike="noStrike">
              <a:solidFill>
                <a:srgbClr val="000000"/>
              </a:solidFill>
              <a:latin typeface="Arial"/>
              <a:ea typeface="Arial"/>
              <a:cs typeface="Arial"/>
              <a:sym typeface="Arial"/>
            </a:endParaRPr>
          </a:p>
        </p:txBody>
      </p:sp>
      <p:sp>
        <p:nvSpPr>
          <p:cNvPr id="335" name="Google Shape;335;p16"/>
          <p:cNvSpPr txBox="1"/>
          <p:nvPr/>
        </p:nvSpPr>
        <p:spPr>
          <a:xfrm>
            <a:off x="4244447" y="5973434"/>
            <a:ext cx="90487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1" lang="es-ES" sz="1400" u="none" cap="none" strike="noStrike">
                <a:solidFill>
                  <a:srgbClr val="000000"/>
                </a:solidFill>
                <a:latin typeface="Arial"/>
                <a:ea typeface="Arial"/>
                <a:cs typeface="Arial"/>
                <a:sym typeface="Arial"/>
              </a:rPr>
              <a:t>Looper</a:t>
            </a:r>
            <a:endParaRPr b="0" i="1" sz="1400" u="none" cap="none" strike="noStrike">
              <a:solidFill>
                <a:srgbClr val="000000"/>
              </a:solidFill>
              <a:latin typeface="Arial"/>
              <a:ea typeface="Arial"/>
              <a:cs typeface="Arial"/>
              <a:sym typeface="Arial"/>
            </a:endParaRPr>
          </a:p>
        </p:txBody>
      </p:sp>
      <p:sp>
        <p:nvSpPr>
          <p:cNvPr id="336" name="Google Shape;336;p16"/>
          <p:cNvSpPr txBox="1"/>
          <p:nvPr/>
        </p:nvSpPr>
        <p:spPr>
          <a:xfrm>
            <a:off x="5198865" y="5283911"/>
            <a:ext cx="1291809" cy="3185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Recubridor</a:t>
            </a:r>
            <a:endParaRPr b="0" i="0" sz="1400" u="none" cap="none" strike="noStrike">
              <a:solidFill>
                <a:srgbClr val="000000"/>
              </a:solidFill>
              <a:latin typeface="Arial"/>
              <a:ea typeface="Arial"/>
              <a:cs typeface="Arial"/>
              <a:sym typeface="Arial"/>
            </a:endParaRPr>
          </a:p>
        </p:txBody>
      </p:sp>
      <p:sp>
        <p:nvSpPr>
          <p:cNvPr id="337" name="Google Shape;337;p16"/>
          <p:cNvSpPr txBox="1"/>
          <p:nvPr/>
        </p:nvSpPr>
        <p:spPr>
          <a:xfrm>
            <a:off x="5829898" y="4050039"/>
            <a:ext cx="12287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Lanzadera</a:t>
            </a:r>
            <a:endParaRPr b="0" i="0" sz="1400" u="none" cap="none" strike="noStrike">
              <a:solidFill>
                <a:srgbClr val="000000"/>
              </a:solidFill>
              <a:latin typeface="Arial"/>
              <a:ea typeface="Arial"/>
              <a:cs typeface="Arial"/>
              <a:sym typeface="Arial"/>
            </a:endParaRPr>
          </a:p>
        </p:txBody>
      </p:sp>
      <p:sp>
        <p:nvSpPr>
          <p:cNvPr id="338" name="Google Shape;338;p16"/>
          <p:cNvSpPr/>
          <p:nvPr/>
        </p:nvSpPr>
        <p:spPr>
          <a:xfrm>
            <a:off x="-3420355" y="2474165"/>
            <a:ext cx="4008903" cy="2034500"/>
          </a:xfrm>
          <a:prstGeom prst="wedgeRoundRectCallout">
            <a:avLst>
              <a:gd fmla="val 72447" name="adj1"/>
              <a:gd fmla="val 1349" name="adj2"/>
              <a:gd fmla="val 16667" name="adj3"/>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000000"/>
                </a:solidFill>
                <a:latin typeface="Arial"/>
                <a:ea typeface="Arial"/>
                <a:cs typeface="Arial"/>
                <a:sym typeface="Arial"/>
              </a:rPr>
              <a:t>Es un elemento mecánico que, junto con la aguja, sirve para formar las puntadas pertenecientes a la serie 300 (doble pespunte) dando revoluciones completas.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39" name="Google Shape;339;p16"/>
          <p:cNvSpPr/>
          <p:nvPr/>
        </p:nvSpPr>
        <p:spPr>
          <a:xfrm>
            <a:off x="-4429838" y="5015424"/>
            <a:ext cx="4531930" cy="2801566"/>
          </a:xfrm>
          <a:prstGeom prst="wedgeRoundRectCallout">
            <a:avLst>
              <a:gd fmla="val 94205" name="adj1"/>
              <a:gd fmla="val -56151" name="adj2"/>
              <a:gd fmla="val 16667" name="adj3"/>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000000"/>
                </a:solidFill>
                <a:latin typeface="Arial"/>
                <a:ea typeface="Arial"/>
                <a:cs typeface="Arial"/>
                <a:sym typeface="Arial"/>
              </a:rPr>
              <a:t>Este elemento es utilizado para producir la puntada de cadeneta a un hilo; siempre da revoluciones completas. Si la máquina tiene alimentación, trabaja solo con la aguja; pero si esto solo tiene transporte, necesita de un elemento auxiliar llamado extensor, para compensar la falta del alzador en máquina</a:t>
            </a:r>
            <a:r>
              <a:rPr b="0" i="1" lang="es-ES" sz="12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1"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1"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1"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1"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1"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1"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1"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200"/>
              <a:buFont typeface="Arial"/>
              <a:buNone/>
            </a:pPr>
            <a:r>
              <a:rPr b="0" i="0" lang="es-ES" sz="1200" u="none" cap="none" strike="noStrike">
                <a:solidFill>
                  <a:schemeClr val="lt1"/>
                </a:solidFill>
                <a:latin typeface="Arial"/>
                <a:ea typeface="Arial"/>
                <a:cs typeface="Arial"/>
                <a:sym typeface="Arial"/>
              </a:rPr>
              <a:t>Fuente: Jinzen</a:t>
            </a:r>
            <a:endParaRPr b="0" i="0" sz="1200" u="none" cap="none" strike="noStrike">
              <a:solidFill>
                <a:schemeClr val="lt1"/>
              </a:solidFill>
              <a:latin typeface="Arial"/>
              <a:ea typeface="Arial"/>
              <a:cs typeface="Arial"/>
              <a:sym typeface="Arial"/>
            </a:endParaRPr>
          </a:p>
        </p:txBody>
      </p:sp>
      <p:sp>
        <p:nvSpPr>
          <p:cNvPr id="340" name="Google Shape;340;p16"/>
          <p:cNvSpPr/>
          <p:nvPr/>
        </p:nvSpPr>
        <p:spPr>
          <a:xfrm>
            <a:off x="-1655744" y="7899916"/>
            <a:ext cx="4194006" cy="2937354"/>
          </a:xfrm>
          <a:prstGeom prst="wedgeRoundRectCallout">
            <a:avLst>
              <a:gd fmla="val 55964" name="adj1"/>
              <a:gd fmla="val -119169" name="adj2"/>
              <a:gd fmla="val 16667" name="adj3"/>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000000"/>
                </a:solidFill>
                <a:latin typeface="Arial"/>
                <a:ea typeface="Arial"/>
                <a:cs typeface="Arial"/>
                <a:sym typeface="Arial"/>
              </a:rPr>
              <a:t>Este elemento mecánico es utilizado en la   mayoría    de las veces como auxiliar de los </a:t>
            </a:r>
            <a:r>
              <a:rPr b="0" i="1" lang="es-ES" sz="1200" u="none" cap="none" strike="noStrike">
                <a:solidFill>
                  <a:srgbClr val="000000"/>
                </a:solidFill>
                <a:latin typeface="Arial"/>
                <a:ea typeface="Arial"/>
                <a:cs typeface="Arial"/>
                <a:sym typeface="Arial"/>
              </a:rPr>
              <a:t>looper</a:t>
            </a:r>
            <a:r>
              <a:rPr b="0" i="0" lang="es-ES" sz="1200" u="none" cap="none" strike="noStrike">
                <a:solidFill>
                  <a:srgbClr val="000000"/>
                </a:solidFill>
                <a:latin typeface="Arial"/>
                <a:ea typeface="Arial"/>
                <a:cs typeface="Arial"/>
                <a:sym typeface="Arial"/>
              </a:rPr>
              <a:t>, corchetes, para formar varios tipos de puntadas de diferentes series.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200"/>
              <a:buFont typeface="Arial"/>
              <a:buNone/>
            </a:pPr>
            <a:r>
              <a:rPr b="0" i="0" lang="es-ES" sz="1200" u="none" cap="none" strike="noStrike">
                <a:solidFill>
                  <a:schemeClr val="lt1"/>
                </a:solidFill>
                <a:latin typeface="Arial"/>
                <a:ea typeface="Arial"/>
                <a:cs typeface="Arial"/>
                <a:sym typeface="Arial"/>
              </a:rPr>
              <a:t>Fuente: Jinzen</a:t>
            </a:r>
            <a:endParaRPr b="0" i="0" sz="1200" u="none" cap="none" strike="noStrike">
              <a:solidFill>
                <a:schemeClr val="lt1"/>
              </a:solidFill>
              <a:latin typeface="Arial"/>
              <a:ea typeface="Arial"/>
              <a:cs typeface="Arial"/>
              <a:sym typeface="Arial"/>
            </a:endParaRPr>
          </a:p>
        </p:txBody>
      </p:sp>
      <p:sp>
        <p:nvSpPr>
          <p:cNvPr id="341" name="Google Shape;341;p16"/>
          <p:cNvSpPr/>
          <p:nvPr/>
        </p:nvSpPr>
        <p:spPr>
          <a:xfrm>
            <a:off x="8424153" y="11926111"/>
            <a:ext cx="2683927" cy="1575880"/>
          </a:xfrm>
          <a:prstGeom prst="wedgeRoundRectCallout">
            <a:avLst>
              <a:gd fmla="val -20833" name="adj1"/>
              <a:gd fmla="val 62500" name="adj2"/>
              <a:gd fmla="val 0" name="adj3"/>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rgbClr val="000000"/>
                </a:solidFill>
                <a:latin typeface="Arial"/>
                <a:ea typeface="Arial"/>
                <a:cs typeface="Arial"/>
                <a:sym typeface="Arial"/>
              </a:rPr>
              <a:t>Es un elemento que tiene hilo propio, se puede enhebrar como las agujas, es decir, tiene ojo.  Se usa para la elaboración de las puntadas de las series 400, 500, 600.</a:t>
            </a:r>
            <a:endParaRPr b="0" i="0" sz="1400" u="none" cap="none" strike="noStrike">
              <a:solidFill>
                <a:schemeClr val="lt1"/>
              </a:solidFill>
              <a:latin typeface="Arial"/>
              <a:ea typeface="Arial"/>
              <a:cs typeface="Arial"/>
              <a:sym typeface="Arial"/>
            </a:endParaRPr>
          </a:p>
        </p:txBody>
      </p:sp>
      <p:sp>
        <p:nvSpPr>
          <p:cNvPr id="342" name="Google Shape;342;p16"/>
          <p:cNvSpPr/>
          <p:nvPr/>
        </p:nvSpPr>
        <p:spPr>
          <a:xfrm>
            <a:off x="7517094" y="7334692"/>
            <a:ext cx="4902369" cy="2899265"/>
          </a:xfrm>
          <a:prstGeom prst="wedgeRoundRectCallout">
            <a:avLst>
              <a:gd fmla="val -80965" name="adj1"/>
              <a:gd fmla="val -123439" name="adj2"/>
              <a:gd fmla="val 16667" name="adj3"/>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s-ES" sz="1100" u="none" cap="none" strike="noStrike">
                <a:solidFill>
                  <a:srgbClr val="000000"/>
                </a:solidFill>
                <a:latin typeface="Arial"/>
                <a:ea typeface="Arial"/>
                <a:cs typeface="Arial"/>
                <a:sym typeface="Arial"/>
              </a:rPr>
              <a:t>Elemento mecánico que, sin llevar ojo guía para el hilo, sí lleva hilo, el cual extiende sobre la tela superior al formar la puntada de cadeneta con recubridor. Dicho hilo es sostenido por el hilo de la aguja, cada que el material avance.  Ejemplo:  La puntada utilizada en algunas prendas interiores, tanto para dama como para hombre, usada para unir el resorte con la tela.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343" name="Google Shape;343;p16"/>
          <p:cNvSpPr/>
          <p:nvPr/>
        </p:nvSpPr>
        <p:spPr>
          <a:xfrm>
            <a:off x="8243825" y="2879678"/>
            <a:ext cx="4175638" cy="2312936"/>
          </a:xfrm>
          <a:prstGeom prst="wedgeRoundRectCallout">
            <a:avLst>
              <a:gd fmla="val -88140" name="adj1"/>
              <a:gd fmla="val -13036" name="adj2"/>
              <a:gd fmla="val 16667" name="adj3"/>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000000"/>
                </a:solidFill>
                <a:latin typeface="Arial"/>
                <a:ea typeface="Arial"/>
                <a:cs typeface="Arial"/>
                <a:sym typeface="Arial"/>
              </a:rPr>
              <a:t>Es un elemento mecánico que, junto con la aguja, sirve para formar las puntadas pertenecientes a la serie 300 (doble pespunte), su movimiento es oscilatorio.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id="344" name="Google Shape;344;p16"/>
          <p:cNvPicPr preferRelativeResize="0"/>
          <p:nvPr/>
        </p:nvPicPr>
        <p:blipFill rotWithShape="1">
          <a:blip r:embed="rId5">
            <a:alphaModFix/>
          </a:blip>
          <a:srcRect b="0" l="0" r="0" t="0"/>
          <a:stretch/>
        </p:blipFill>
        <p:spPr>
          <a:xfrm>
            <a:off x="-1751925" y="3661817"/>
            <a:ext cx="763197" cy="621983"/>
          </a:xfrm>
          <a:prstGeom prst="rect">
            <a:avLst/>
          </a:prstGeom>
          <a:noFill/>
          <a:ln>
            <a:noFill/>
          </a:ln>
        </p:spPr>
      </p:pic>
      <p:pic>
        <p:nvPicPr>
          <p:cNvPr id="345" name="Google Shape;345;p16"/>
          <p:cNvPicPr preferRelativeResize="0"/>
          <p:nvPr/>
        </p:nvPicPr>
        <p:blipFill rotWithShape="1">
          <a:blip r:embed="rId6">
            <a:alphaModFix/>
          </a:blip>
          <a:srcRect b="0" l="0" r="0" t="0"/>
          <a:stretch/>
        </p:blipFill>
        <p:spPr>
          <a:xfrm>
            <a:off x="-901252" y="3311401"/>
            <a:ext cx="763198" cy="1133204"/>
          </a:xfrm>
          <a:prstGeom prst="rect">
            <a:avLst/>
          </a:prstGeom>
          <a:noFill/>
          <a:ln>
            <a:noFill/>
          </a:ln>
        </p:spPr>
      </p:pic>
      <p:pic>
        <p:nvPicPr>
          <p:cNvPr id="346" name="Google Shape;346;p16"/>
          <p:cNvPicPr preferRelativeResize="0"/>
          <p:nvPr/>
        </p:nvPicPr>
        <p:blipFill rotWithShape="1">
          <a:blip r:embed="rId7">
            <a:alphaModFix/>
          </a:blip>
          <a:srcRect b="0" l="0" r="0" t="0"/>
          <a:stretch/>
        </p:blipFill>
        <p:spPr>
          <a:xfrm>
            <a:off x="-2902060" y="6207596"/>
            <a:ext cx="1496695" cy="1370965"/>
          </a:xfrm>
          <a:prstGeom prst="rect">
            <a:avLst/>
          </a:prstGeom>
          <a:noFill/>
          <a:ln>
            <a:noFill/>
          </a:ln>
        </p:spPr>
      </p:pic>
      <p:pic>
        <p:nvPicPr>
          <p:cNvPr id="347" name="Google Shape;347;p16"/>
          <p:cNvPicPr preferRelativeResize="0"/>
          <p:nvPr/>
        </p:nvPicPr>
        <p:blipFill rotWithShape="1">
          <a:blip r:embed="rId8">
            <a:alphaModFix/>
          </a:blip>
          <a:srcRect b="0" l="0" r="0" t="0"/>
          <a:stretch/>
        </p:blipFill>
        <p:spPr>
          <a:xfrm>
            <a:off x="-1434346" y="9317843"/>
            <a:ext cx="963295" cy="828675"/>
          </a:xfrm>
          <a:prstGeom prst="rect">
            <a:avLst/>
          </a:prstGeom>
          <a:noFill/>
          <a:ln>
            <a:noFill/>
          </a:ln>
        </p:spPr>
      </p:pic>
      <p:pic>
        <p:nvPicPr>
          <p:cNvPr id="348" name="Google Shape;348;p16"/>
          <p:cNvPicPr preferRelativeResize="0"/>
          <p:nvPr/>
        </p:nvPicPr>
        <p:blipFill rotWithShape="1">
          <a:blip r:embed="rId9">
            <a:alphaModFix/>
          </a:blip>
          <a:srcRect b="0" l="0" r="0" t="0"/>
          <a:stretch/>
        </p:blipFill>
        <p:spPr>
          <a:xfrm>
            <a:off x="138255" y="9397028"/>
            <a:ext cx="1790700" cy="836930"/>
          </a:xfrm>
          <a:prstGeom prst="rect">
            <a:avLst/>
          </a:prstGeom>
          <a:noFill/>
          <a:ln>
            <a:noFill/>
          </a:ln>
        </p:spPr>
      </p:pic>
      <p:sp>
        <p:nvSpPr>
          <p:cNvPr id="349" name="Google Shape;349;p16"/>
          <p:cNvSpPr/>
          <p:nvPr/>
        </p:nvSpPr>
        <p:spPr>
          <a:xfrm>
            <a:off x="2616990" y="7575747"/>
            <a:ext cx="4316073" cy="2937353"/>
          </a:xfrm>
          <a:prstGeom prst="wedgeRoundRectCallout">
            <a:avLst>
              <a:gd fmla="val -10715" name="adj1"/>
              <a:gd fmla="val -115345" name="adj2"/>
              <a:gd fmla="val 16667" name="adj3"/>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000000"/>
                </a:solidFill>
                <a:latin typeface="Arial"/>
                <a:ea typeface="Arial"/>
                <a:cs typeface="Arial"/>
                <a:sym typeface="Arial"/>
              </a:rPr>
              <a:t>Es un elemento que tiene hilo propio, se puede enhebrar como las agujas, es decir, tiene ojo.  Se usa para la elaboración de las puntadas de las series 400, 500, 600.</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pic>
        <p:nvPicPr>
          <p:cNvPr id="350" name="Google Shape;350;p16"/>
          <p:cNvPicPr preferRelativeResize="0"/>
          <p:nvPr/>
        </p:nvPicPr>
        <p:blipFill rotWithShape="1">
          <a:blip r:embed="rId10">
            <a:alphaModFix/>
          </a:blip>
          <a:srcRect b="0" l="0" r="0" t="0"/>
          <a:stretch/>
        </p:blipFill>
        <p:spPr>
          <a:xfrm>
            <a:off x="3100519" y="8523140"/>
            <a:ext cx="1346835" cy="1409700"/>
          </a:xfrm>
          <a:prstGeom prst="rect">
            <a:avLst/>
          </a:prstGeom>
          <a:noFill/>
          <a:ln>
            <a:noFill/>
          </a:ln>
        </p:spPr>
      </p:pic>
      <p:pic>
        <p:nvPicPr>
          <p:cNvPr id="351" name="Google Shape;351;p16"/>
          <p:cNvPicPr preferRelativeResize="0"/>
          <p:nvPr/>
        </p:nvPicPr>
        <p:blipFill rotWithShape="1">
          <a:blip r:embed="rId11">
            <a:alphaModFix/>
          </a:blip>
          <a:srcRect b="0" l="0" r="0" t="0"/>
          <a:stretch/>
        </p:blipFill>
        <p:spPr>
          <a:xfrm>
            <a:off x="4807992" y="8723800"/>
            <a:ext cx="1597025" cy="1008380"/>
          </a:xfrm>
          <a:prstGeom prst="rect">
            <a:avLst/>
          </a:prstGeom>
          <a:noFill/>
          <a:ln>
            <a:noFill/>
          </a:ln>
        </p:spPr>
      </p:pic>
      <p:pic>
        <p:nvPicPr>
          <p:cNvPr id="352" name="Google Shape;352;p16"/>
          <p:cNvPicPr preferRelativeResize="0"/>
          <p:nvPr/>
        </p:nvPicPr>
        <p:blipFill rotWithShape="1">
          <a:blip r:embed="rId12">
            <a:alphaModFix/>
          </a:blip>
          <a:srcRect b="0" l="0" r="0" t="0"/>
          <a:stretch/>
        </p:blipFill>
        <p:spPr>
          <a:xfrm>
            <a:off x="9343957" y="8861133"/>
            <a:ext cx="1483360" cy="1341755"/>
          </a:xfrm>
          <a:prstGeom prst="rect">
            <a:avLst/>
          </a:prstGeom>
          <a:noFill/>
          <a:ln>
            <a:noFill/>
          </a:ln>
        </p:spPr>
      </p:pic>
      <p:pic>
        <p:nvPicPr>
          <p:cNvPr id="353" name="Google Shape;353;p16"/>
          <p:cNvPicPr preferRelativeResize="0"/>
          <p:nvPr/>
        </p:nvPicPr>
        <p:blipFill rotWithShape="1">
          <a:blip r:embed="rId13">
            <a:alphaModFix/>
          </a:blip>
          <a:srcRect b="0" l="0" r="0" t="0"/>
          <a:stretch/>
        </p:blipFill>
        <p:spPr>
          <a:xfrm>
            <a:off x="9815822" y="3740214"/>
            <a:ext cx="1386205" cy="1297940"/>
          </a:xfrm>
          <a:prstGeom prst="rect">
            <a:avLst/>
          </a:prstGeom>
          <a:noFill/>
          <a:ln>
            <a:noFill/>
          </a:ln>
        </p:spPr>
      </p:pic>
      <p:pic>
        <p:nvPicPr>
          <p:cNvPr id="354" name="Google Shape;354;p16"/>
          <p:cNvPicPr preferRelativeResize="0"/>
          <p:nvPr/>
        </p:nvPicPr>
        <p:blipFill rotWithShape="1">
          <a:blip r:embed="rId14">
            <a:alphaModFix/>
          </a:blip>
          <a:srcRect b="0" l="0" r="0" t="0"/>
          <a:stretch/>
        </p:blipFill>
        <p:spPr>
          <a:xfrm>
            <a:off x="121811" y="3997254"/>
            <a:ext cx="331462" cy="338545"/>
          </a:xfrm>
          <a:prstGeom prst="rect">
            <a:avLst/>
          </a:prstGeom>
          <a:noFill/>
          <a:ln>
            <a:noFill/>
          </a:ln>
        </p:spPr>
      </p:pic>
      <p:pic>
        <p:nvPicPr>
          <p:cNvPr id="355" name="Google Shape;355;p16"/>
          <p:cNvPicPr preferRelativeResize="0"/>
          <p:nvPr/>
        </p:nvPicPr>
        <p:blipFill rotWithShape="1">
          <a:blip r:embed="rId14">
            <a:alphaModFix/>
          </a:blip>
          <a:srcRect b="0" l="0" r="0" t="0"/>
          <a:stretch/>
        </p:blipFill>
        <p:spPr>
          <a:xfrm>
            <a:off x="11888014" y="9732180"/>
            <a:ext cx="331462" cy="338545"/>
          </a:xfrm>
          <a:prstGeom prst="rect">
            <a:avLst/>
          </a:prstGeom>
          <a:noFill/>
          <a:ln>
            <a:noFill/>
          </a:ln>
        </p:spPr>
      </p:pic>
      <p:pic>
        <p:nvPicPr>
          <p:cNvPr id="356" name="Google Shape;356;p16"/>
          <p:cNvPicPr preferRelativeResize="0"/>
          <p:nvPr/>
        </p:nvPicPr>
        <p:blipFill rotWithShape="1">
          <a:blip r:embed="rId14">
            <a:alphaModFix/>
          </a:blip>
          <a:srcRect b="0" l="0" r="0" t="0"/>
          <a:stretch/>
        </p:blipFill>
        <p:spPr>
          <a:xfrm>
            <a:off x="11927694" y="4699609"/>
            <a:ext cx="331462" cy="338545"/>
          </a:xfrm>
          <a:prstGeom prst="rect">
            <a:avLst/>
          </a:prstGeom>
          <a:noFill/>
          <a:ln>
            <a:noFill/>
          </a:ln>
        </p:spPr>
      </p:pic>
      <p:pic>
        <p:nvPicPr>
          <p:cNvPr id="357" name="Google Shape;357;p16"/>
          <p:cNvPicPr preferRelativeResize="0"/>
          <p:nvPr/>
        </p:nvPicPr>
        <p:blipFill rotWithShape="1">
          <a:blip r:embed="rId14">
            <a:alphaModFix/>
          </a:blip>
          <a:srcRect b="0" l="0" r="0" t="0"/>
          <a:stretch/>
        </p:blipFill>
        <p:spPr>
          <a:xfrm>
            <a:off x="6405017" y="10033615"/>
            <a:ext cx="331462" cy="338545"/>
          </a:xfrm>
          <a:prstGeom prst="rect">
            <a:avLst/>
          </a:prstGeom>
          <a:noFill/>
          <a:ln>
            <a:noFill/>
          </a:ln>
        </p:spPr>
      </p:pic>
      <p:pic>
        <p:nvPicPr>
          <p:cNvPr id="358" name="Google Shape;358;p16"/>
          <p:cNvPicPr preferRelativeResize="0"/>
          <p:nvPr/>
        </p:nvPicPr>
        <p:blipFill rotWithShape="1">
          <a:blip r:embed="rId14">
            <a:alphaModFix/>
          </a:blip>
          <a:srcRect b="0" l="0" r="0" t="0"/>
          <a:stretch/>
        </p:blipFill>
        <p:spPr>
          <a:xfrm>
            <a:off x="2055239" y="9966831"/>
            <a:ext cx="331462" cy="338545"/>
          </a:xfrm>
          <a:prstGeom prst="rect">
            <a:avLst/>
          </a:prstGeom>
          <a:noFill/>
          <a:ln>
            <a:noFill/>
          </a:ln>
        </p:spPr>
      </p:pic>
      <p:pic>
        <p:nvPicPr>
          <p:cNvPr id="359" name="Google Shape;359;p16"/>
          <p:cNvPicPr preferRelativeResize="0"/>
          <p:nvPr/>
        </p:nvPicPr>
        <p:blipFill rotWithShape="1">
          <a:blip r:embed="rId14">
            <a:alphaModFix/>
          </a:blip>
          <a:srcRect b="0" l="0" r="0" t="0"/>
          <a:stretch/>
        </p:blipFill>
        <p:spPr>
          <a:xfrm>
            <a:off x="-522381" y="7269526"/>
            <a:ext cx="331462" cy="338545"/>
          </a:xfrm>
          <a:prstGeom prst="rect">
            <a:avLst/>
          </a:prstGeom>
          <a:noFill/>
          <a:ln>
            <a:noFill/>
          </a:ln>
        </p:spPr>
      </p:pic>
      <p:pic>
        <p:nvPicPr>
          <p:cNvPr id="360" name="Google Shape;360;p16"/>
          <p:cNvPicPr preferRelativeResize="0"/>
          <p:nvPr/>
        </p:nvPicPr>
        <p:blipFill rotWithShape="1">
          <a:blip r:embed="rId15">
            <a:alphaModFix/>
          </a:blip>
          <a:srcRect b="0" l="0" r="0" t="0"/>
          <a:stretch/>
        </p:blipFill>
        <p:spPr>
          <a:xfrm>
            <a:off x="-15177" y="4538459"/>
            <a:ext cx="629956" cy="613378"/>
          </a:xfrm>
          <a:prstGeom prst="rect">
            <a:avLst/>
          </a:prstGeom>
          <a:noFill/>
          <a:ln>
            <a:noFill/>
          </a:ln>
        </p:spPr>
      </p:pic>
      <p:pic>
        <p:nvPicPr>
          <p:cNvPr id="361" name="Google Shape;361;p16"/>
          <p:cNvPicPr preferRelativeResize="0"/>
          <p:nvPr/>
        </p:nvPicPr>
        <p:blipFill rotWithShape="1">
          <a:blip r:embed="rId14">
            <a:alphaModFix/>
          </a:blip>
          <a:srcRect b="0" l="0" r="0" t="0"/>
          <a:stretch/>
        </p:blipFill>
        <p:spPr>
          <a:xfrm>
            <a:off x="7404139" y="114095"/>
            <a:ext cx="841375" cy="859354"/>
          </a:xfrm>
          <a:prstGeom prst="rect">
            <a:avLst/>
          </a:prstGeom>
          <a:noFill/>
          <a:ln>
            <a:noFill/>
          </a:ln>
        </p:spPr>
      </p:pic>
    </p:spTree>
  </p:cSld>
  <p:clrMapOvr>
    <a:masterClrMapping/>
  </p:clrMapOvr>
  <p:transition spd="slow">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17"/>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7" name="Google Shape;367;p17"/>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Información para el botón alimentación y transporte.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Incluir botón de navegación adelante.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Diagramar de acuerdo con el diseño del slide. </a:t>
            </a:r>
            <a:endParaRPr b="0" i="0" sz="1400" u="none" cap="none" strike="noStrike">
              <a:solidFill>
                <a:schemeClr val="dk1"/>
              </a:solidFill>
              <a:latin typeface="Arial"/>
              <a:ea typeface="Arial"/>
              <a:cs typeface="Arial"/>
              <a:sym typeface="Arial"/>
            </a:endParaRPr>
          </a:p>
        </p:txBody>
      </p:sp>
      <p:sp>
        <p:nvSpPr>
          <p:cNvPr id="368" name="Google Shape;368;p17"/>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369" name="Google Shape;369;p17"/>
          <p:cNvSpPr/>
          <p:nvPr/>
        </p:nvSpPr>
        <p:spPr>
          <a:xfrm>
            <a:off x="8234450" y="5602434"/>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p:txBody>
      </p:sp>
      <p:sp>
        <p:nvSpPr>
          <p:cNvPr id="370" name="Google Shape;370;p17"/>
          <p:cNvSpPr txBox="1"/>
          <p:nvPr/>
        </p:nvSpPr>
        <p:spPr>
          <a:xfrm>
            <a:off x="1181186" y="734120"/>
            <a:ext cx="6108970" cy="523180"/>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ES" sz="2800" u="none" cap="none" strike="noStrike">
                <a:solidFill>
                  <a:srgbClr val="FFF2CC"/>
                </a:solidFill>
                <a:latin typeface="Arial"/>
                <a:ea typeface="Arial"/>
                <a:cs typeface="Arial"/>
                <a:sym typeface="Arial"/>
              </a:rPr>
              <a:t>Alimentación o transporte</a:t>
            </a:r>
            <a:endParaRPr b="1" i="0" sz="2800" u="none" cap="none" strike="noStrike">
              <a:solidFill>
                <a:srgbClr val="FFF2CC"/>
              </a:solidFill>
              <a:latin typeface="Arial"/>
              <a:ea typeface="Arial"/>
              <a:cs typeface="Arial"/>
              <a:sym typeface="Arial"/>
            </a:endParaRPr>
          </a:p>
        </p:txBody>
      </p:sp>
      <p:sp>
        <p:nvSpPr>
          <p:cNvPr id="371" name="Google Shape;371;p17"/>
          <p:cNvSpPr txBox="1"/>
          <p:nvPr/>
        </p:nvSpPr>
        <p:spPr>
          <a:xfrm>
            <a:off x="1206230" y="1782940"/>
            <a:ext cx="6107372" cy="3560934"/>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De  manera estrecha, la relación que tiene el ajuste con la alimentación o transporte (arrastre) es también factor diferenciador en la identificación de maquinaria para el proceso productivo. Sin embargo, los diferentes tipos de alimentación definen de algún modo el tipo de línea productiva del producto a realizar y más aún la cantidad de materiales que se utilizan en la industria, como tejidos, no tejidos, aglomerados, cueros, cuerinas, lonas y demás.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Cuando se habla de alimentación en la maquinaria de confección, se trata del desplazamiento del material a coser, pero en algunos casos no se desplaza el material si no la máquina, debido al peso del material, como al cerrar un colchón; esto nos ayuda a analizar y comprender la alimentación de la maquinaria de confección.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2" name="Google Shape;372;p17"/>
          <p:cNvPicPr preferRelativeResize="0"/>
          <p:nvPr/>
        </p:nvPicPr>
        <p:blipFill rotWithShape="1">
          <a:blip r:embed="rId3">
            <a:alphaModFix/>
          </a:blip>
          <a:srcRect b="0" l="0" r="0" t="0"/>
          <a:stretch/>
        </p:blipFill>
        <p:spPr>
          <a:xfrm>
            <a:off x="7468498" y="3659491"/>
            <a:ext cx="629956" cy="614008"/>
          </a:xfrm>
          <a:prstGeom prst="rect">
            <a:avLst/>
          </a:prstGeom>
          <a:noFill/>
          <a:ln>
            <a:noFill/>
          </a:ln>
        </p:spPr>
      </p:pic>
    </p:spTree>
  </p:cSld>
  <p:clrMapOvr>
    <a:masterClrMapping/>
  </p:clrMapOvr>
  <p:transition spd="slow">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18"/>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8" name="Google Shape;378;p18"/>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Diagramar de acuerdo con el diseño del slide.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Incluir botones de navegación adelante y atrás.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p:txBody>
      </p:sp>
      <p:sp>
        <p:nvSpPr>
          <p:cNvPr id="379" name="Google Shape;379;p18"/>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380" name="Google Shape;380;p18"/>
          <p:cNvSpPr/>
          <p:nvPr/>
        </p:nvSpPr>
        <p:spPr>
          <a:xfrm>
            <a:off x="8253350" y="5602432"/>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Figura: </a:t>
            </a:r>
            <a:r>
              <a:rPr b="0" i="0" lang="es-ES" sz="1400" u="none" cap="none" strike="noStrike">
                <a:solidFill>
                  <a:srgbClr val="FF0000"/>
                </a:solidFill>
                <a:latin typeface="Arial"/>
                <a:ea typeface="Arial"/>
                <a:cs typeface="Arial"/>
                <a:sym typeface="Arial"/>
              </a:rPr>
              <a:t>Oscilante sencillo</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Fuente: </a:t>
            </a:r>
            <a:r>
              <a:rPr b="1" i="0" lang="es-ES" sz="1400" u="none" cap="none" strike="noStrike">
                <a:solidFill>
                  <a:schemeClr val="dk1"/>
                </a:solidFill>
                <a:latin typeface="Arial"/>
                <a:ea typeface="Arial"/>
                <a:cs typeface="Arial"/>
                <a:sym typeface="Arial"/>
              </a:rPr>
              <a:t>G</a:t>
            </a:r>
            <a:r>
              <a:rPr b="1" i="0" lang="es-ES" sz="1400" u="none" cap="none" strike="noStrike">
                <a:solidFill>
                  <a:srgbClr val="000000"/>
                </a:solidFill>
                <a:latin typeface="Arial"/>
                <a:ea typeface="Arial"/>
                <a:cs typeface="Arial"/>
                <a:sym typeface="Arial"/>
              </a:rPr>
              <a:t>rupo de instructores de mantenimiento de máquinas</a:t>
            </a:r>
            <a:endParaRPr b="0" i="0" sz="1400" u="none" cap="none" strike="noStrike">
              <a:solidFill>
                <a:schemeClr val="dk1"/>
              </a:solidFill>
              <a:latin typeface="Arial"/>
              <a:ea typeface="Arial"/>
              <a:cs typeface="Arial"/>
              <a:sym typeface="Arial"/>
            </a:endParaRPr>
          </a:p>
        </p:txBody>
      </p:sp>
      <p:sp>
        <p:nvSpPr>
          <p:cNvPr id="381" name="Google Shape;381;p18"/>
          <p:cNvSpPr txBox="1"/>
          <p:nvPr/>
        </p:nvSpPr>
        <p:spPr>
          <a:xfrm>
            <a:off x="817034" y="721396"/>
            <a:ext cx="6107372" cy="2392922"/>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1400"/>
              <a:buFont typeface="Arial"/>
              <a:buNone/>
            </a:pPr>
            <a:r>
              <a:rPr b="1" i="0" lang="es-ES" sz="1800" u="none" cap="none" strike="noStrike">
                <a:solidFill>
                  <a:srgbClr val="BF9000"/>
                </a:solidFill>
                <a:latin typeface="Arial"/>
                <a:ea typeface="Arial"/>
                <a:cs typeface="Arial"/>
                <a:sym typeface="Arial"/>
              </a:rPr>
              <a:t>Oscilante sencillo</a:t>
            </a:r>
            <a:endParaRPr b="1" i="0" sz="1800" u="none" cap="none" strike="noStrike">
              <a:solidFill>
                <a:srgbClr val="BF9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1" i="0" sz="1400" u="none" cap="none" strike="noStrike">
              <a:solidFill>
                <a:srgbClr val="BF9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Este tipo de alimentación lo realiza el diente siguiendo cuatro pasos y la secuencia solo se invierte cuando se remata. Los pasos son los siguientes.</a:t>
            </a:r>
            <a:endParaRPr b="0" i="0" sz="18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400"/>
              <a:buFont typeface="Arial"/>
              <a:buNone/>
            </a:pPr>
            <a:r>
              <a:rPr b="1" i="0" lang="es-ES" sz="1400" u="none" cap="none" strike="noStrike">
                <a:solidFill>
                  <a:srgbClr val="000000"/>
                </a:solidFill>
                <a:latin typeface="Arial"/>
                <a:ea typeface="Arial"/>
                <a:cs typeface="Arial"/>
                <a:sym typeface="Arial"/>
              </a:rPr>
              <a:t>Paso 1</a:t>
            </a:r>
            <a:r>
              <a:rPr b="0" i="0" lang="es-ES" sz="1400" u="none" cap="none" strike="noStrike">
                <a:solidFill>
                  <a:srgbClr val="000000"/>
                </a:solidFill>
                <a:latin typeface="Arial"/>
                <a:ea typeface="Arial"/>
                <a:cs typeface="Arial"/>
                <a:sym typeface="Arial"/>
              </a:rPr>
              <a:t>: el diente sube y aparece justamente encima de la plancha de aguja.</a:t>
            </a:r>
            <a:endParaRPr b="0" i="0" sz="18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400"/>
              <a:buFont typeface="Arial"/>
              <a:buNone/>
            </a:pPr>
            <a:r>
              <a:rPr b="1" i="0" lang="es-ES" sz="1400" u="none" cap="none" strike="noStrike">
                <a:solidFill>
                  <a:srgbClr val="000000"/>
                </a:solidFill>
                <a:latin typeface="Arial"/>
                <a:ea typeface="Arial"/>
                <a:cs typeface="Arial"/>
                <a:sym typeface="Arial"/>
              </a:rPr>
              <a:t>Paso 2</a:t>
            </a:r>
            <a:r>
              <a:rPr b="0" i="0" lang="es-ES" sz="1400" u="none" cap="none" strike="noStrike">
                <a:solidFill>
                  <a:srgbClr val="000000"/>
                </a:solidFill>
                <a:latin typeface="Arial"/>
                <a:ea typeface="Arial"/>
                <a:cs typeface="Arial"/>
                <a:sym typeface="Arial"/>
              </a:rPr>
              <a:t>: los dientes desplazan el material a coser.</a:t>
            </a:r>
            <a:endParaRPr b="0" i="0" sz="18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400"/>
              <a:buFont typeface="Arial"/>
              <a:buNone/>
            </a:pPr>
            <a:r>
              <a:rPr b="1" i="0" lang="es-ES" sz="1400" u="none" cap="none" strike="noStrike">
                <a:solidFill>
                  <a:srgbClr val="000000"/>
                </a:solidFill>
                <a:latin typeface="Arial"/>
                <a:ea typeface="Arial"/>
                <a:cs typeface="Arial"/>
                <a:sym typeface="Arial"/>
              </a:rPr>
              <a:t>Paso 3</a:t>
            </a:r>
            <a:r>
              <a:rPr b="0" i="0" lang="es-ES" sz="1400" u="none" cap="none" strike="noStrike">
                <a:solidFill>
                  <a:srgbClr val="000000"/>
                </a:solidFill>
                <a:latin typeface="Arial"/>
                <a:ea typeface="Arial"/>
                <a:cs typeface="Arial"/>
                <a:sym typeface="Arial"/>
              </a:rPr>
              <a:t>: los dientes descienden hasta la parte inferior de la plancha.</a:t>
            </a:r>
            <a:endParaRPr b="0" i="0" sz="18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400"/>
              <a:buFont typeface="Arial"/>
              <a:buNone/>
            </a:pPr>
            <a:r>
              <a:rPr b="1" i="0" lang="es-ES" sz="1400" u="none" cap="none" strike="noStrike">
                <a:solidFill>
                  <a:srgbClr val="000000"/>
                </a:solidFill>
                <a:latin typeface="Arial"/>
                <a:ea typeface="Arial"/>
                <a:cs typeface="Arial"/>
                <a:sym typeface="Arial"/>
              </a:rPr>
              <a:t>Paso 4</a:t>
            </a:r>
            <a:r>
              <a:rPr b="0" i="0" lang="es-ES" sz="1400" u="none" cap="none" strike="noStrike">
                <a:solidFill>
                  <a:srgbClr val="000000"/>
                </a:solidFill>
                <a:latin typeface="Arial"/>
                <a:ea typeface="Arial"/>
                <a:cs typeface="Arial"/>
                <a:sym typeface="Arial"/>
              </a:rPr>
              <a:t>: los dientes se regresan por la parte inferior de la plancha.</a:t>
            </a:r>
            <a:endParaRPr b="0" i="0" sz="1800" u="none" cap="none" strike="noStrike">
              <a:solidFill>
                <a:srgbClr val="000000"/>
              </a:solidFill>
              <a:latin typeface="Arial"/>
              <a:ea typeface="Arial"/>
              <a:cs typeface="Arial"/>
              <a:sym typeface="Arial"/>
            </a:endParaRPr>
          </a:p>
        </p:txBody>
      </p:sp>
      <p:pic>
        <p:nvPicPr>
          <p:cNvPr id="382" name="Google Shape;382;p18"/>
          <p:cNvPicPr preferRelativeResize="0"/>
          <p:nvPr/>
        </p:nvPicPr>
        <p:blipFill rotWithShape="1">
          <a:blip r:embed="rId3">
            <a:alphaModFix/>
          </a:blip>
          <a:srcRect b="0" l="0" r="0" t="0"/>
          <a:stretch/>
        </p:blipFill>
        <p:spPr>
          <a:xfrm>
            <a:off x="2116747" y="3311106"/>
            <a:ext cx="4353777" cy="1665123"/>
          </a:xfrm>
          <a:prstGeom prst="rect">
            <a:avLst/>
          </a:prstGeom>
          <a:noFill/>
          <a:ln>
            <a:noFill/>
          </a:ln>
        </p:spPr>
      </p:pic>
      <p:sp>
        <p:nvSpPr>
          <p:cNvPr id="383" name="Google Shape;383;p18"/>
          <p:cNvSpPr txBox="1"/>
          <p:nvPr/>
        </p:nvSpPr>
        <p:spPr>
          <a:xfrm>
            <a:off x="908435" y="5796551"/>
            <a:ext cx="6741416" cy="340053"/>
          </a:xfrm>
          <a:prstGeom prst="rect">
            <a:avLst/>
          </a:prstGeom>
          <a:gradFill>
            <a:gsLst>
              <a:gs pos="0">
                <a:srgbClr val="FFD300"/>
              </a:gs>
              <a:gs pos="100000">
                <a:srgbClr val="FFEF63"/>
              </a:gs>
            </a:gsLst>
            <a:lin ang="16200000" scaled="0"/>
          </a:gradFill>
          <a:ln>
            <a:noFill/>
          </a:ln>
          <a:effectLst>
            <a:outerShdw blurRad="40000" rotWithShape="0" dir="5400000" dist="23000">
              <a:srgbClr val="000000">
                <a:alpha val="34509"/>
              </a:srgbClr>
            </a:outerShdw>
          </a:effectLst>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1400"/>
              <a:buFont typeface="Arial"/>
              <a:buNone/>
            </a:pPr>
            <a:r>
              <a:rPr b="1" i="0" lang="es-ES" sz="1400" u="none" cap="none" strike="noStrike">
                <a:solidFill>
                  <a:schemeClr val="dk1"/>
                </a:solidFill>
                <a:latin typeface="Arial"/>
                <a:ea typeface="Arial"/>
                <a:cs typeface="Arial"/>
                <a:sym typeface="Arial"/>
              </a:rPr>
              <a:t>Este tipo de alimentación es utilizado por la mayoría de las máquinas. </a:t>
            </a:r>
            <a:endParaRPr b="1" i="0" sz="1800" u="none" cap="none" strike="noStrike">
              <a:solidFill>
                <a:schemeClr val="dk1"/>
              </a:solidFill>
              <a:latin typeface="Arial"/>
              <a:ea typeface="Arial"/>
              <a:cs typeface="Arial"/>
              <a:sym typeface="Arial"/>
            </a:endParaRPr>
          </a:p>
        </p:txBody>
      </p:sp>
      <p:pic>
        <p:nvPicPr>
          <p:cNvPr id="384" name="Google Shape;384;p18"/>
          <p:cNvPicPr preferRelativeResize="0"/>
          <p:nvPr/>
        </p:nvPicPr>
        <p:blipFill rotWithShape="1">
          <a:blip r:embed="rId4">
            <a:alphaModFix/>
          </a:blip>
          <a:srcRect b="0" l="0" r="0" t="0"/>
          <a:stretch/>
        </p:blipFill>
        <p:spPr>
          <a:xfrm>
            <a:off x="-325021" y="3429000"/>
            <a:ext cx="629956" cy="613378"/>
          </a:xfrm>
          <a:prstGeom prst="rect">
            <a:avLst/>
          </a:prstGeom>
          <a:noFill/>
          <a:ln>
            <a:noFill/>
          </a:ln>
        </p:spPr>
      </p:pic>
      <p:sp>
        <p:nvSpPr>
          <p:cNvPr id="385" name="Google Shape;385;p18"/>
          <p:cNvSpPr txBox="1"/>
          <p:nvPr/>
        </p:nvSpPr>
        <p:spPr>
          <a:xfrm>
            <a:off x="3003835" y="5078628"/>
            <a:ext cx="173376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B050"/>
                </a:solidFill>
                <a:latin typeface="Arial"/>
                <a:ea typeface="Arial"/>
                <a:cs typeface="Arial"/>
                <a:sym typeface="Arial"/>
              </a:rPr>
              <a:t>Oscilante sencillo</a:t>
            </a:r>
            <a:endParaRPr b="0" i="0" sz="1400" u="none" cap="none" strike="noStrike">
              <a:solidFill>
                <a:srgbClr val="00B050"/>
              </a:solidFill>
              <a:latin typeface="Arial"/>
              <a:ea typeface="Arial"/>
              <a:cs typeface="Arial"/>
              <a:sym typeface="Arial"/>
            </a:endParaRPr>
          </a:p>
        </p:txBody>
      </p:sp>
      <p:pic>
        <p:nvPicPr>
          <p:cNvPr id="386" name="Google Shape;386;p18"/>
          <p:cNvPicPr preferRelativeResize="0"/>
          <p:nvPr/>
        </p:nvPicPr>
        <p:blipFill rotWithShape="1">
          <a:blip r:embed="rId5">
            <a:alphaModFix/>
          </a:blip>
          <a:srcRect b="0" l="0" r="0" t="0"/>
          <a:stretch/>
        </p:blipFill>
        <p:spPr>
          <a:xfrm>
            <a:off x="7546010" y="3428370"/>
            <a:ext cx="629956" cy="614008"/>
          </a:xfrm>
          <a:prstGeom prst="rect">
            <a:avLst/>
          </a:prstGeom>
          <a:noFill/>
          <a:ln>
            <a:noFill/>
          </a:ln>
        </p:spPr>
      </p:pic>
      <p:pic>
        <p:nvPicPr>
          <p:cNvPr id="387" name="Google Shape;387;p18"/>
          <p:cNvPicPr preferRelativeResize="0"/>
          <p:nvPr/>
        </p:nvPicPr>
        <p:blipFill rotWithShape="1">
          <a:blip r:embed="rId6">
            <a:alphaModFix/>
          </a:blip>
          <a:srcRect b="0" l="0" r="0" t="0"/>
          <a:stretch/>
        </p:blipFill>
        <p:spPr>
          <a:xfrm>
            <a:off x="520372" y="5531569"/>
            <a:ext cx="698743" cy="870016"/>
          </a:xfrm>
          <a:prstGeom prst="rect">
            <a:avLst/>
          </a:prstGeom>
          <a:noFill/>
          <a:ln>
            <a:noFill/>
          </a:ln>
        </p:spPr>
      </p:pic>
    </p:spTree>
  </p:cSld>
  <p:clrMapOvr>
    <a:masterClrMapping/>
  </p:clrMapOvr>
  <p:transition spd="slow">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19"/>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3" name="Google Shape;393;p19"/>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Diagramar de acuerdo con el diseño del slide.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Incluir botones de navegación adelante y atrás.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p:txBody>
      </p:sp>
      <p:sp>
        <p:nvSpPr>
          <p:cNvPr id="394" name="Google Shape;394;p19"/>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395" name="Google Shape;395;p19"/>
          <p:cNvSpPr/>
          <p:nvPr/>
        </p:nvSpPr>
        <p:spPr>
          <a:xfrm>
            <a:off x="8253350" y="5602432"/>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Figura: </a:t>
            </a:r>
            <a:r>
              <a:rPr b="0" i="0" lang="es-ES" sz="1400" u="none" cap="none" strike="noStrike">
                <a:solidFill>
                  <a:srgbClr val="FF0000"/>
                </a:solidFill>
                <a:latin typeface="Arial"/>
                <a:ea typeface="Arial"/>
                <a:cs typeface="Arial"/>
                <a:sym typeface="Arial"/>
              </a:rPr>
              <a:t>Nombre de la imagen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Fuente: </a:t>
            </a:r>
            <a:r>
              <a:rPr b="1" i="0" lang="es-ES" sz="1400" u="none" cap="none" strike="noStrike">
                <a:solidFill>
                  <a:schemeClr val="dk1"/>
                </a:solidFill>
                <a:latin typeface="Arial"/>
                <a:ea typeface="Arial"/>
                <a:cs typeface="Arial"/>
                <a:sym typeface="Arial"/>
              </a:rPr>
              <a:t>G</a:t>
            </a:r>
            <a:r>
              <a:rPr b="1" i="0" lang="es-ES" sz="1400" u="none" cap="none" strike="noStrike">
                <a:solidFill>
                  <a:srgbClr val="000000"/>
                </a:solidFill>
                <a:latin typeface="Arial"/>
                <a:ea typeface="Arial"/>
                <a:cs typeface="Arial"/>
                <a:sym typeface="Arial"/>
              </a:rPr>
              <a:t>rupo de instructores de mantenimiento de máquinas</a:t>
            </a:r>
            <a:endParaRPr b="0" i="0" sz="1400" u="none" cap="none" strike="noStrike">
              <a:solidFill>
                <a:schemeClr val="dk1"/>
              </a:solidFill>
              <a:latin typeface="Arial"/>
              <a:ea typeface="Arial"/>
              <a:cs typeface="Arial"/>
              <a:sym typeface="Arial"/>
            </a:endParaRPr>
          </a:p>
        </p:txBody>
      </p:sp>
      <p:sp>
        <p:nvSpPr>
          <p:cNvPr id="396" name="Google Shape;396;p19"/>
          <p:cNvSpPr txBox="1"/>
          <p:nvPr/>
        </p:nvSpPr>
        <p:spPr>
          <a:xfrm>
            <a:off x="772211" y="1184925"/>
            <a:ext cx="6706617" cy="143727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1400"/>
              <a:buFont typeface="Arial"/>
              <a:buNone/>
            </a:pPr>
            <a:r>
              <a:rPr b="1" i="0" lang="es-ES" sz="1800" u="none" cap="none" strike="noStrike">
                <a:solidFill>
                  <a:srgbClr val="BF9000"/>
                </a:solidFill>
                <a:latin typeface="Arial"/>
                <a:ea typeface="Arial"/>
                <a:cs typeface="Arial"/>
                <a:sym typeface="Arial"/>
              </a:rPr>
              <a:t>Alimentación combinada</a:t>
            </a:r>
            <a:endParaRPr b="0" i="0" sz="14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t/>
            </a:r>
            <a:endParaRPr b="1" i="0" sz="1600" u="none" cap="none" strike="noStrike">
              <a:solidFill>
                <a:srgbClr val="FFC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Este tipo de alimentación es realizada por el diente y la aguja, o sea que la barra de aguja también tiene cuatro pasos y se combina con el diente para desplazar el material.</a:t>
            </a:r>
            <a:endParaRPr b="0" i="0" sz="1800" u="none" cap="none" strike="noStrike">
              <a:solidFill>
                <a:srgbClr val="000000"/>
              </a:solidFill>
              <a:latin typeface="Arial"/>
              <a:ea typeface="Arial"/>
              <a:cs typeface="Arial"/>
              <a:sym typeface="Arial"/>
            </a:endParaRPr>
          </a:p>
        </p:txBody>
      </p:sp>
      <p:pic>
        <p:nvPicPr>
          <p:cNvPr id="397" name="Google Shape;397;p19"/>
          <p:cNvPicPr preferRelativeResize="0"/>
          <p:nvPr/>
        </p:nvPicPr>
        <p:blipFill rotWithShape="1">
          <a:blip r:embed="rId3">
            <a:alphaModFix/>
          </a:blip>
          <a:srcRect b="0" l="0" r="0" t="0"/>
          <a:stretch/>
        </p:blipFill>
        <p:spPr>
          <a:xfrm>
            <a:off x="3146348" y="2586806"/>
            <a:ext cx="2089795" cy="1455571"/>
          </a:xfrm>
          <a:prstGeom prst="rect">
            <a:avLst/>
          </a:prstGeom>
          <a:noFill/>
          <a:ln>
            <a:noFill/>
          </a:ln>
        </p:spPr>
      </p:pic>
      <p:sp>
        <p:nvSpPr>
          <p:cNvPr id="398" name="Google Shape;398;p19"/>
          <p:cNvSpPr txBox="1"/>
          <p:nvPr/>
        </p:nvSpPr>
        <p:spPr>
          <a:xfrm>
            <a:off x="1022943" y="4966576"/>
            <a:ext cx="6600451" cy="340053"/>
          </a:xfrm>
          <a:prstGeom prst="rect">
            <a:avLst/>
          </a:prstGeom>
          <a:gradFill>
            <a:gsLst>
              <a:gs pos="0">
                <a:srgbClr val="FFD300"/>
              </a:gs>
              <a:gs pos="100000">
                <a:srgbClr val="FFEF63"/>
              </a:gs>
            </a:gsLst>
            <a:lin ang="16200000" scaled="0"/>
          </a:gradFill>
          <a:ln>
            <a:noFill/>
          </a:ln>
          <a:effectLst>
            <a:outerShdw blurRad="40000" rotWithShape="0" dir="5400000" dist="23000">
              <a:srgbClr val="000000">
                <a:alpha val="34509"/>
              </a:srgbClr>
            </a:outerShdw>
          </a:effectLst>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400"/>
              <a:buFont typeface="Arial"/>
              <a:buNone/>
            </a:pPr>
            <a:r>
              <a:rPr b="1" i="0" lang="es-ES" sz="1400" u="none" cap="none" strike="noStrike">
                <a:solidFill>
                  <a:srgbClr val="000000"/>
                </a:solidFill>
                <a:latin typeface="Arial"/>
                <a:ea typeface="Arial"/>
                <a:cs typeface="Arial"/>
                <a:sym typeface="Arial"/>
              </a:rPr>
              <a:t>Este tipo de alimentación es más utilizado en las máquinas de dos agujas.</a:t>
            </a:r>
            <a:endParaRPr b="1" i="0" sz="1800" u="none" cap="none" strike="noStrike">
              <a:solidFill>
                <a:srgbClr val="000000"/>
              </a:solidFill>
              <a:latin typeface="Arial"/>
              <a:ea typeface="Arial"/>
              <a:cs typeface="Arial"/>
              <a:sym typeface="Arial"/>
            </a:endParaRPr>
          </a:p>
        </p:txBody>
      </p:sp>
      <p:pic>
        <p:nvPicPr>
          <p:cNvPr id="399" name="Google Shape;399;p19"/>
          <p:cNvPicPr preferRelativeResize="0"/>
          <p:nvPr/>
        </p:nvPicPr>
        <p:blipFill rotWithShape="1">
          <a:blip r:embed="rId4">
            <a:alphaModFix/>
          </a:blip>
          <a:srcRect b="0" l="0" r="0" t="0"/>
          <a:stretch/>
        </p:blipFill>
        <p:spPr>
          <a:xfrm>
            <a:off x="-325021" y="3429000"/>
            <a:ext cx="629956" cy="613378"/>
          </a:xfrm>
          <a:prstGeom prst="rect">
            <a:avLst/>
          </a:prstGeom>
          <a:noFill/>
          <a:ln>
            <a:noFill/>
          </a:ln>
        </p:spPr>
      </p:pic>
      <p:pic>
        <p:nvPicPr>
          <p:cNvPr id="400" name="Google Shape;400;p19"/>
          <p:cNvPicPr preferRelativeResize="0"/>
          <p:nvPr/>
        </p:nvPicPr>
        <p:blipFill rotWithShape="1">
          <a:blip r:embed="rId5">
            <a:alphaModFix/>
          </a:blip>
          <a:srcRect b="0" l="0" r="0" t="0"/>
          <a:stretch/>
        </p:blipFill>
        <p:spPr>
          <a:xfrm>
            <a:off x="7623394" y="3462771"/>
            <a:ext cx="629956" cy="614008"/>
          </a:xfrm>
          <a:prstGeom prst="rect">
            <a:avLst/>
          </a:prstGeom>
          <a:noFill/>
          <a:ln>
            <a:noFill/>
          </a:ln>
        </p:spPr>
      </p:pic>
      <p:pic>
        <p:nvPicPr>
          <p:cNvPr id="401" name="Google Shape;401;p19"/>
          <p:cNvPicPr preferRelativeResize="0"/>
          <p:nvPr/>
        </p:nvPicPr>
        <p:blipFill rotWithShape="1">
          <a:blip r:embed="rId6">
            <a:alphaModFix/>
          </a:blip>
          <a:srcRect b="0" l="0" r="0" t="0"/>
          <a:stretch/>
        </p:blipFill>
        <p:spPr>
          <a:xfrm>
            <a:off x="355841" y="4701594"/>
            <a:ext cx="698743" cy="870016"/>
          </a:xfrm>
          <a:prstGeom prst="rect">
            <a:avLst/>
          </a:prstGeom>
          <a:noFill/>
          <a:ln>
            <a:noFill/>
          </a:ln>
        </p:spPr>
      </p:pic>
    </p:spTree>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2"/>
          <p:cNvPicPr preferRelativeResize="0"/>
          <p:nvPr/>
        </p:nvPicPr>
        <p:blipFill rotWithShape="1">
          <a:blip r:embed="rId3">
            <a:alphaModFix/>
          </a:blip>
          <a:srcRect b="0" l="0" r="0" t="0"/>
          <a:stretch/>
        </p:blipFill>
        <p:spPr>
          <a:xfrm>
            <a:off x="199800" y="742949"/>
            <a:ext cx="7982769" cy="5190923"/>
          </a:xfrm>
          <a:prstGeom prst="rect">
            <a:avLst/>
          </a:prstGeom>
          <a:noFill/>
          <a:ln>
            <a:noFill/>
          </a:ln>
        </p:spPr>
      </p:pic>
      <p:sp>
        <p:nvSpPr>
          <p:cNvPr id="79" name="Google Shape;79;p2"/>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 name="Google Shape;80;p2"/>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Elaborar una portada con cuatro botones que conectarán con los Slides como se indica a continuación.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Botón aspectos generales: conecta con el slide </a:t>
            </a:r>
            <a:r>
              <a:rPr b="1" i="0" lang="es-ES" sz="1400" u="none" cap="none" strike="noStrike">
                <a:solidFill>
                  <a:srgbClr val="FF0000"/>
                </a:solidFill>
                <a:latin typeface="Arial"/>
                <a:ea typeface="Arial"/>
                <a:cs typeface="Arial"/>
                <a:sym typeface="Arial"/>
              </a:rPr>
              <a:t>3</a:t>
            </a:r>
            <a:r>
              <a:rPr b="0" i="0" lang="es-ES" sz="1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Botón: aspectos particulares conecta con el slide </a:t>
            </a:r>
            <a:r>
              <a:rPr b="1" i="0" lang="es-ES" sz="1400" u="none" cap="none" strike="noStrike">
                <a:solidFill>
                  <a:srgbClr val="FF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Botón: ajustes a las máquinas conecta con el slide </a:t>
            </a:r>
            <a:r>
              <a:rPr b="1" i="0" lang="es-ES" sz="1400" u="none" cap="none" strike="noStrike">
                <a:solidFill>
                  <a:srgbClr val="FF0000"/>
                </a:solidFill>
                <a:latin typeface="Arial"/>
                <a:ea typeface="Arial"/>
                <a:cs typeface="Arial"/>
                <a:sym typeface="Arial"/>
              </a:rPr>
              <a:t>5?</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Botón: alimentación o transporte conecta con el slide </a:t>
            </a:r>
            <a:r>
              <a:rPr b="1" i="0" lang="es-ES" sz="1400" u="none" cap="none" strike="noStrike">
                <a:solidFill>
                  <a:srgbClr val="FF0000"/>
                </a:solidFill>
                <a:latin typeface="Arial"/>
                <a:ea typeface="Arial"/>
                <a:cs typeface="Arial"/>
                <a:sym typeface="Arial"/>
              </a:rPr>
              <a:t>17?</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p:txBody>
      </p:sp>
      <p:sp>
        <p:nvSpPr>
          <p:cNvPr id="81" name="Google Shape;81;p2"/>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82" name="Google Shape;82;p2"/>
          <p:cNvSpPr/>
          <p:nvPr/>
        </p:nvSpPr>
        <p:spPr>
          <a:xfrm>
            <a:off x="8253350" y="5602432"/>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sng" cap="none" strike="noStrike">
                <a:solidFill>
                  <a:schemeClr val="hlink"/>
                </a:solidFill>
                <a:latin typeface="Arial"/>
                <a:ea typeface="Arial"/>
                <a:cs typeface="Arial"/>
                <a:sym typeface="Arial"/>
                <a:hlinkClick r:id="rId4"/>
              </a:rPr>
              <a:t>https://www.shutterstock.com/es/image-photo/antique-sewing-machine-80147683</a:t>
            </a:r>
            <a:r>
              <a:rPr b="0" i="0" lang="es-ES" sz="1200" u="none" cap="none" strike="noStrike">
                <a:solidFill>
                  <a:schemeClr val="dk1"/>
                </a:solidFill>
                <a:latin typeface="Arial"/>
                <a:ea typeface="Arial"/>
                <a:cs typeface="Arial"/>
                <a:sym typeface="Arial"/>
              </a:rPr>
              <a:t> </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 name="Google Shape;83;p2"/>
          <p:cNvSpPr txBox="1"/>
          <p:nvPr/>
        </p:nvSpPr>
        <p:spPr>
          <a:xfrm>
            <a:off x="2709508" y="1970345"/>
            <a:ext cx="3938649"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800"/>
              <a:buFont typeface="Arial"/>
              <a:buNone/>
            </a:pPr>
            <a:r>
              <a:rPr b="1" i="0" lang="es-ES" sz="2800" u="none" cap="none" strike="noStrike">
                <a:solidFill>
                  <a:schemeClr val="lt1"/>
                </a:solidFill>
                <a:latin typeface="Arial"/>
                <a:ea typeface="Arial"/>
                <a:cs typeface="Arial"/>
                <a:sym typeface="Arial"/>
              </a:rPr>
              <a:t>La máquina y sus partes </a:t>
            </a:r>
            <a:endParaRPr b="1" i="0" sz="2800" u="none" cap="none" strike="noStrike">
              <a:solidFill>
                <a:schemeClr val="lt1"/>
              </a:solidFill>
              <a:latin typeface="Arial"/>
              <a:ea typeface="Arial"/>
              <a:cs typeface="Arial"/>
              <a:sym typeface="Arial"/>
            </a:endParaRPr>
          </a:p>
        </p:txBody>
      </p:sp>
      <p:sp>
        <p:nvSpPr>
          <p:cNvPr id="84" name="Google Shape;84;p2"/>
          <p:cNvSpPr txBox="1"/>
          <p:nvPr/>
        </p:nvSpPr>
        <p:spPr>
          <a:xfrm>
            <a:off x="514379" y="282757"/>
            <a:ext cx="2695613" cy="892552"/>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2CC"/>
              </a:buClr>
              <a:buSzPts val="2000"/>
              <a:buFont typeface="Arial"/>
              <a:buNone/>
            </a:pPr>
            <a:r>
              <a:rPr b="1" i="0" lang="es-ES" sz="2000" u="none" cap="none" strike="noStrike">
                <a:solidFill>
                  <a:srgbClr val="FFF2CC"/>
                </a:solidFill>
                <a:latin typeface="Arial"/>
                <a:ea typeface="Arial"/>
                <a:cs typeface="Arial"/>
                <a:sym typeface="Arial"/>
              </a:rPr>
              <a:t>Aspectos</a:t>
            </a:r>
            <a:r>
              <a:rPr b="1" i="0" lang="es-ES" sz="2400" u="none" cap="none" strike="noStrike">
                <a:solidFill>
                  <a:srgbClr val="FFF2CC"/>
                </a:solidFill>
                <a:latin typeface="Arial"/>
                <a:ea typeface="Arial"/>
                <a:cs typeface="Arial"/>
                <a:sym typeface="Arial"/>
              </a:rPr>
              <a:t> </a:t>
            </a:r>
            <a:r>
              <a:rPr b="1" i="0" lang="es-ES" sz="2800" u="none" cap="none" strike="noStrike">
                <a:solidFill>
                  <a:srgbClr val="FFF2CC"/>
                </a:solidFill>
                <a:latin typeface="Arial"/>
                <a:ea typeface="Arial"/>
                <a:cs typeface="Arial"/>
                <a:sym typeface="Arial"/>
              </a:rPr>
              <a:t>generales</a:t>
            </a:r>
            <a:endParaRPr b="1" i="0" sz="2400" u="none" cap="none" strike="noStrike">
              <a:solidFill>
                <a:srgbClr val="FFF2CC"/>
              </a:solidFill>
              <a:latin typeface="Arial"/>
              <a:ea typeface="Arial"/>
              <a:cs typeface="Arial"/>
              <a:sym typeface="Arial"/>
            </a:endParaRPr>
          </a:p>
        </p:txBody>
      </p:sp>
      <p:sp>
        <p:nvSpPr>
          <p:cNvPr id="85" name="Google Shape;85;p2"/>
          <p:cNvSpPr txBox="1"/>
          <p:nvPr/>
        </p:nvSpPr>
        <p:spPr>
          <a:xfrm>
            <a:off x="4748193" y="357630"/>
            <a:ext cx="2695613" cy="899670"/>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FFF2CC"/>
              </a:buClr>
              <a:buSzPts val="2000"/>
              <a:buFont typeface="Arial"/>
              <a:buNone/>
            </a:pPr>
            <a:r>
              <a:rPr b="1" i="0" lang="es-ES" sz="2000" u="none" cap="none" strike="noStrike">
                <a:solidFill>
                  <a:srgbClr val="FFF2CC"/>
                </a:solidFill>
                <a:latin typeface="Arial"/>
                <a:ea typeface="Arial"/>
                <a:cs typeface="Arial"/>
                <a:sym typeface="Arial"/>
              </a:rPr>
              <a:t>Aspectos </a:t>
            </a:r>
            <a:r>
              <a:rPr b="1" i="0" lang="es-ES" sz="2800" u="none" cap="none" strike="noStrike">
                <a:solidFill>
                  <a:srgbClr val="FFF2CC"/>
                </a:solidFill>
                <a:latin typeface="Arial"/>
                <a:ea typeface="Arial"/>
                <a:cs typeface="Arial"/>
                <a:sym typeface="Arial"/>
              </a:rPr>
              <a:t>particulares</a:t>
            </a:r>
            <a:endParaRPr b="1" i="0" sz="2800" u="none" cap="none" strike="noStrike">
              <a:solidFill>
                <a:srgbClr val="FFF2CC"/>
              </a:solidFill>
              <a:latin typeface="Arial"/>
              <a:ea typeface="Arial"/>
              <a:cs typeface="Arial"/>
              <a:sym typeface="Arial"/>
            </a:endParaRPr>
          </a:p>
        </p:txBody>
      </p:sp>
      <p:sp>
        <p:nvSpPr>
          <p:cNvPr id="86" name="Google Shape;86;p2"/>
          <p:cNvSpPr txBox="1"/>
          <p:nvPr/>
        </p:nvSpPr>
        <p:spPr>
          <a:xfrm>
            <a:off x="426096" y="5523530"/>
            <a:ext cx="2695613" cy="954107"/>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2CC"/>
              </a:buClr>
              <a:buSzPts val="2000"/>
              <a:buFont typeface="Arial"/>
              <a:buNone/>
            </a:pPr>
            <a:r>
              <a:rPr b="1" i="0" lang="es-ES" sz="2000" u="none" cap="none" strike="noStrike">
                <a:solidFill>
                  <a:srgbClr val="FFF2CC"/>
                </a:solidFill>
                <a:latin typeface="Arial"/>
                <a:ea typeface="Arial"/>
                <a:cs typeface="Arial"/>
                <a:sym typeface="Arial"/>
              </a:rPr>
              <a:t>Ajustes</a:t>
            </a:r>
            <a:r>
              <a:rPr b="1" i="0" lang="es-ES" sz="2400" u="none" cap="none" strike="noStrike">
                <a:solidFill>
                  <a:srgbClr val="FFF2CC"/>
                </a:solidFill>
                <a:latin typeface="Arial"/>
                <a:ea typeface="Arial"/>
                <a:cs typeface="Arial"/>
                <a:sym typeface="Arial"/>
              </a:rPr>
              <a:t> </a:t>
            </a:r>
            <a:r>
              <a:rPr b="1" i="0" lang="es-ES" sz="2800" u="none" cap="none" strike="noStrike">
                <a:solidFill>
                  <a:srgbClr val="FFF2CC"/>
                </a:solidFill>
                <a:latin typeface="Arial"/>
                <a:ea typeface="Arial"/>
                <a:cs typeface="Arial"/>
                <a:sym typeface="Arial"/>
              </a:rPr>
              <a:t>a las máquinas</a:t>
            </a:r>
            <a:endParaRPr b="1" i="0" sz="2400" u="none" cap="none" strike="noStrike">
              <a:solidFill>
                <a:srgbClr val="FFF2CC"/>
              </a:solidFill>
              <a:latin typeface="Arial"/>
              <a:ea typeface="Arial"/>
              <a:cs typeface="Arial"/>
              <a:sym typeface="Arial"/>
            </a:endParaRPr>
          </a:p>
        </p:txBody>
      </p:sp>
      <p:sp>
        <p:nvSpPr>
          <p:cNvPr id="87" name="Google Shape;87;p2"/>
          <p:cNvSpPr txBox="1"/>
          <p:nvPr/>
        </p:nvSpPr>
        <p:spPr>
          <a:xfrm>
            <a:off x="4808560" y="5747247"/>
            <a:ext cx="2695613" cy="899670"/>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FFF2CC"/>
              </a:buClr>
              <a:buSzPts val="2000"/>
              <a:buFont typeface="Arial"/>
              <a:buNone/>
            </a:pPr>
            <a:r>
              <a:rPr b="1" i="0" lang="es-ES" sz="2000" u="none" cap="none" strike="noStrike">
                <a:solidFill>
                  <a:srgbClr val="FFF2CC"/>
                </a:solidFill>
                <a:latin typeface="Arial"/>
                <a:ea typeface="Arial"/>
                <a:cs typeface="Arial"/>
                <a:sym typeface="Arial"/>
              </a:rPr>
              <a:t>Alimentación o </a:t>
            </a:r>
            <a:r>
              <a:rPr b="1" i="0" lang="es-ES" sz="2800" u="none" cap="none" strike="noStrike">
                <a:solidFill>
                  <a:srgbClr val="FFF2CC"/>
                </a:solidFill>
                <a:latin typeface="Arial"/>
                <a:ea typeface="Arial"/>
                <a:cs typeface="Arial"/>
                <a:sym typeface="Arial"/>
              </a:rPr>
              <a:t>transporte</a:t>
            </a:r>
            <a:endParaRPr b="1" i="0" sz="2800" u="none" cap="none" strike="noStrike">
              <a:solidFill>
                <a:srgbClr val="FFF2CC"/>
              </a:solidFill>
              <a:latin typeface="Arial"/>
              <a:ea typeface="Arial"/>
              <a:cs typeface="Arial"/>
              <a:sym typeface="Arial"/>
            </a:endParaRPr>
          </a:p>
        </p:txBody>
      </p:sp>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0"/>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7" name="Google Shape;407;p20"/>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Diagramar de acuerdo con el diseño del slide.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Incluir botones de navegación adelante y atrás.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408" name="Google Shape;408;p20"/>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409" name="Google Shape;409;p20"/>
          <p:cNvSpPr/>
          <p:nvPr/>
        </p:nvSpPr>
        <p:spPr>
          <a:xfrm>
            <a:off x="8253350" y="5602432"/>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Figura: </a:t>
            </a:r>
            <a:r>
              <a:rPr b="0" i="0" lang="es-ES" sz="1400" u="none" cap="none" strike="noStrike">
                <a:solidFill>
                  <a:srgbClr val="FF0000"/>
                </a:solidFill>
                <a:latin typeface="Arial"/>
                <a:ea typeface="Arial"/>
                <a:cs typeface="Arial"/>
                <a:sym typeface="Arial"/>
              </a:rPr>
              <a:t>Nombre de la imagen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Fuente: </a:t>
            </a:r>
            <a:r>
              <a:rPr b="1" i="0" lang="es-ES" sz="1400" u="none" cap="none" strike="noStrike">
                <a:solidFill>
                  <a:schemeClr val="dk1"/>
                </a:solidFill>
                <a:latin typeface="Arial"/>
                <a:ea typeface="Arial"/>
                <a:cs typeface="Arial"/>
                <a:sym typeface="Arial"/>
              </a:rPr>
              <a:t>G</a:t>
            </a:r>
            <a:r>
              <a:rPr b="1" i="0" lang="es-ES" sz="1400" u="none" cap="none" strike="noStrike">
                <a:solidFill>
                  <a:srgbClr val="000000"/>
                </a:solidFill>
                <a:latin typeface="Arial"/>
                <a:ea typeface="Arial"/>
                <a:cs typeface="Arial"/>
                <a:sym typeface="Arial"/>
              </a:rPr>
              <a:t>rupo de instructores de mantenimiento de máquinas</a:t>
            </a:r>
            <a:endParaRPr b="0" i="0" sz="1400" u="none" cap="none" strike="noStrike">
              <a:solidFill>
                <a:schemeClr val="dk1"/>
              </a:solidFill>
              <a:latin typeface="Arial"/>
              <a:ea typeface="Arial"/>
              <a:cs typeface="Arial"/>
              <a:sym typeface="Arial"/>
            </a:endParaRPr>
          </a:p>
        </p:txBody>
      </p:sp>
      <p:sp>
        <p:nvSpPr>
          <p:cNvPr id="410" name="Google Shape;410;p20"/>
          <p:cNvSpPr txBox="1"/>
          <p:nvPr/>
        </p:nvSpPr>
        <p:spPr>
          <a:xfrm>
            <a:off x="1225457" y="1057317"/>
            <a:ext cx="6107400" cy="23967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1400"/>
              <a:buFont typeface="Arial"/>
              <a:buNone/>
            </a:pPr>
            <a:r>
              <a:rPr b="1" i="0" lang="es-ES" sz="1800" u="none" cap="none" strike="noStrike">
                <a:solidFill>
                  <a:srgbClr val="BF9000"/>
                </a:solidFill>
                <a:latin typeface="Arial"/>
                <a:ea typeface="Arial"/>
                <a:cs typeface="Arial"/>
                <a:sym typeface="Arial"/>
              </a:rPr>
              <a:t>Doble transporte</a:t>
            </a:r>
            <a:endParaRPr b="0" i="0" sz="14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t/>
            </a:r>
            <a:endParaRPr b="1" i="0" sz="1600" u="none" cap="none" strike="noStrike">
              <a:solidFill>
                <a:srgbClr val="FFC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Las máquinas que tienen este tipo de alimentación parece que tuvieran un prensatelas dividido en dos partes, pero solo al accionarla se observa que la mitad del pie se levanta y hace un movimiento al unísono con el diente para desplazar el material a coser. Este diente superior tiene cuatro pasos, como lo hace la barra de aguja en la alimentación combinada; la diferencia es que el diente no penetra en el otro, sino que es por contacto con el material que este lo desplaza.</a:t>
            </a:r>
            <a:endParaRPr b="0" i="0" sz="1800" u="none" cap="none" strike="noStrike">
              <a:solidFill>
                <a:srgbClr val="000000"/>
              </a:solidFill>
              <a:latin typeface="Arial"/>
              <a:ea typeface="Arial"/>
              <a:cs typeface="Arial"/>
              <a:sym typeface="Arial"/>
            </a:endParaRPr>
          </a:p>
        </p:txBody>
      </p:sp>
      <p:pic>
        <p:nvPicPr>
          <p:cNvPr id="411" name="Google Shape;411;p20"/>
          <p:cNvPicPr preferRelativeResize="0"/>
          <p:nvPr/>
        </p:nvPicPr>
        <p:blipFill rotWithShape="1">
          <a:blip r:embed="rId3">
            <a:alphaModFix/>
          </a:blip>
          <a:srcRect b="0" l="0" r="0" t="0"/>
          <a:stretch/>
        </p:blipFill>
        <p:spPr>
          <a:xfrm>
            <a:off x="3259778" y="3677046"/>
            <a:ext cx="2574290" cy="1585595"/>
          </a:xfrm>
          <a:prstGeom prst="rect">
            <a:avLst/>
          </a:prstGeom>
          <a:noFill/>
          <a:ln>
            <a:noFill/>
          </a:ln>
        </p:spPr>
      </p:pic>
      <p:sp>
        <p:nvSpPr>
          <p:cNvPr id="412" name="Google Shape;412;p20"/>
          <p:cNvSpPr txBox="1"/>
          <p:nvPr/>
        </p:nvSpPr>
        <p:spPr>
          <a:xfrm>
            <a:off x="1361776" y="5867413"/>
            <a:ext cx="6487391" cy="340053"/>
          </a:xfrm>
          <a:prstGeom prst="rect">
            <a:avLst/>
          </a:prstGeom>
          <a:gradFill>
            <a:gsLst>
              <a:gs pos="0">
                <a:srgbClr val="FFD300"/>
              </a:gs>
              <a:gs pos="100000">
                <a:srgbClr val="FFEF63"/>
              </a:gs>
            </a:gsLst>
            <a:lin ang="16200000" scaled="0"/>
          </a:gradFill>
          <a:ln>
            <a:noFill/>
          </a:ln>
          <a:effectLst>
            <a:outerShdw blurRad="40000" rotWithShape="0" dir="5400000" dist="23000">
              <a:srgbClr val="000000">
                <a:alpha val="34509"/>
              </a:srgbClr>
            </a:outerShdw>
          </a:effectLst>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400"/>
              <a:buFont typeface="Arial"/>
              <a:buNone/>
            </a:pPr>
            <a:r>
              <a:rPr b="1" i="0" lang="es-ES" sz="1400" u="none" cap="none" strike="noStrike">
                <a:solidFill>
                  <a:srgbClr val="000000"/>
                </a:solidFill>
                <a:latin typeface="Arial"/>
                <a:ea typeface="Arial"/>
                <a:cs typeface="Arial"/>
                <a:sym typeface="Arial"/>
              </a:rPr>
              <a:t>Este tipo de alimentación es muy utilizado en las máquinas de guarnecer.</a:t>
            </a:r>
            <a:endParaRPr b="0" i="0" sz="1800" u="none" cap="none" strike="noStrike">
              <a:solidFill>
                <a:srgbClr val="000000"/>
              </a:solidFill>
              <a:latin typeface="Arial"/>
              <a:ea typeface="Arial"/>
              <a:cs typeface="Arial"/>
              <a:sym typeface="Arial"/>
            </a:endParaRPr>
          </a:p>
        </p:txBody>
      </p:sp>
      <p:pic>
        <p:nvPicPr>
          <p:cNvPr id="413" name="Google Shape;413;p20"/>
          <p:cNvPicPr preferRelativeResize="0"/>
          <p:nvPr/>
        </p:nvPicPr>
        <p:blipFill rotWithShape="1">
          <a:blip r:embed="rId4">
            <a:alphaModFix/>
          </a:blip>
          <a:srcRect b="0" l="0" r="0" t="0"/>
          <a:stretch/>
        </p:blipFill>
        <p:spPr>
          <a:xfrm>
            <a:off x="-325021" y="3429000"/>
            <a:ext cx="629956" cy="613378"/>
          </a:xfrm>
          <a:prstGeom prst="rect">
            <a:avLst/>
          </a:prstGeom>
          <a:noFill/>
          <a:ln>
            <a:noFill/>
          </a:ln>
        </p:spPr>
      </p:pic>
      <p:pic>
        <p:nvPicPr>
          <p:cNvPr id="414" name="Google Shape;414;p20"/>
          <p:cNvPicPr preferRelativeResize="0"/>
          <p:nvPr/>
        </p:nvPicPr>
        <p:blipFill rotWithShape="1">
          <a:blip r:embed="rId5">
            <a:alphaModFix/>
          </a:blip>
          <a:srcRect b="0" l="0" r="0" t="0"/>
          <a:stretch/>
        </p:blipFill>
        <p:spPr>
          <a:xfrm>
            <a:off x="7645078" y="3520426"/>
            <a:ext cx="629956" cy="614008"/>
          </a:xfrm>
          <a:prstGeom prst="rect">
            <a:avLst/>
          </a:prstGeom>
          <a:noFill/>
          <a:ln>
            <a:noFill/>
          </a:ln>
        </p:spPr>
      </p:pic>
      <p:pic>
        <p:nvPicPr>
          <p:cNvPr id="415" name="Google Shape;415;p20"/>
          <p:cNvPicPr preferRelativeResize="0"/>
          <p:nvPr/>
        </p:nvPicPr>
        <p:blipFill rotWithShape="1">
          <a:blip r:embed="rId6">
            <a:alphaModFix/>
          </a:blip>
          <a:srcRect b="0" l="0" r="0" t="0"/>
          <a:stretch/>
        </p:blipFill>
        <p:spPr>
          <a:xfrm>
            <a:off x="663033" y="5602432"/>
            <a:ext cx="698743" cy="870016"/>
          </a:xfrm>
          <a:prstGeom prst="rect">
            <a:avLst/>
          </a:prstGeom>
          <a:noFill/>
          <a:ln>
            <a:noFill/>
          </a:ln>
        </p:spPr>
      </p:pic>
    </p:spTree>
  </p:cSld>
  <p:clrMapOvr>
    <a:masterClrMapping/>
  </p:clrMapOvr>
  <p:transition spd="slow">
    <p:fade thruBlk="1"/>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21"/>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1" name="Google Shape;421;p21"/>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Diagramar de acuerdo con el diseño del slide.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Incluir botones de navegación adelante y atrás.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p:txBody>
      </p:sp>
      <p:sp>
        <p:nvSpPr>
          <p:cNvPr id="422" name="Google Shape;422;p21"/>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423" name="Google Shape;423;p21"/>
          <p:cNvSpPr/>
          <p:nvPr/>
        </p:nvSpPr>
        <p:spPr>
          <a:xfrm>
            <a:off x="8253350" y="5602432"/>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Figura: </a:t>
            </a:r>
            <a:r>
              <a:rPr b="0" i="0" lang="es-ES" sz="1400" u="none" cap="none" strike="noStrike">
                <a:solidFill>
                  <a:srgbClr val="FF0000"/>
                </a:solidFill>
                <a:latin typeface="Arial"/>
                <a:ea typeface="Arial"/>
                <a:cs typeface="Arial"/>
                <a:sym typeface="Arial"/>
              </a:rPr>
              <a:t>Triple transporte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Fuente: </a:t>
            </a:r>
            <a:r>
              <a:rPr b="1" i="0" lang="es-ES" sz="1400" u="none" cap="none" strike="noStrike">
                <a:solidFill>
                  <a:schemeClr val="dk1"/>
                </a:solidFill>
                <a:latin typeface="Arial"/>
                <a:ea typeface="Arial"/>
                <a:cs typeface="Arial"/>
                <a:sym typeface="Arial"/>
              </a:rPr>
              <a:t>G</a:t>
            </a:r>
            <a:r>
              <a:rPr b="1" i="0" lang="es-ES" sz="1400" u="none" cap="none" strike="noStrike">
                <a:solidFill>
                  <a:srgbClr val="000000"/>
                </a:solidFill>
                <a:latin typeface="Arial"/>
                <a:ea typeface="Arial"/>
                <a:cs typeface="Arial"/>
                <a:sym typeface="Arial"/>
              </a:rPr>
              <a:t>rupo de instructores de mantenimiento de máquinas</a:t>
            </a:r>
            <a:endParaRPr b="0" i="0" sz="1400" u="none" cap="none" strike="noStrike">
              <a:solidFill>
                <a:schemeClr val="dk1"/>
              </a:solidFill>
              <a:latin typeface="Arial"/>
              <a:ea typeface="Arial"/>
              <a:cs typeface="Arial"/>
              <a:sym typeface="Arial"/>
            </a:endParaRPr>
          </a:p>
        </p:txBody>
      </p:sp>
      <p:sp>
        <p:nvSpPr>
          <p:cNvPr id="424" name="Google Shape;424;p21"/>
          <p:cNvSpPr txBox="1"/>
          <p:nvPr/>
        </p:nvSpPr>
        <p:spPr>
          <a:xfrm>
            <a:off x="1516022" y="857590"/>
            <a:ext cx="6107372" cy="1720431"/>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1400"/>
              <a:buFont typeface="Arial"/>
              <a:buNone/>
            </a:pPr>
            <a:r>
              <a:rPr b="1" i="0" lang="es-ES" sz="1800" u="none" cap="none" strike="noStrike">
                <a:solidFill>
                  <a:srgbClr val="BF9000"/>
                </a:solidFill>
                <a:latin typeface="Arial"/>
                <a:ea typeface="Arial"/>
                <a:cs typeface="Arial"/>
                <a:sym typeface="Arial"/>
              </a:rPr>
              <a:t>Triple transporte</a:t>
            </a:r>
            <a:endParaRPr b="0" i="0" sz="14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t/>
            </a:r>
            <a:endParaRPr b="1" i="0" sz="1800" u="none" cap="none" strike="noStrike">
              <a:solidFill>
                <a:srgbClr val="BF9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Es el tipo de alimentación más pesado que se conoce, pues son tres los encargados de desplazar el material a coser, y es la combinación de todas las anteriores, pues el material es desplazado por diente inferior, aguja y diente superior.</a:t>
            </a:r>
            <a:endParaRPr b="0" i="0" sz="1800" u="none" cap="none" strike="noStrike">
              <a:solidFill>
                <a:srgbClr val="000000"/>
              </a:solidFill>
              <a:latin typeface="Arial"/>
              <a:ea typeface="Arial"/>
              <a:cs typeface="Arial"/>
              <a:sym typeface="Arial"/>
            </a:endParaRPr>
          </a:p>
        </p:txBody>
      </p:sp>
      <p:pic>
        <p:nvPicPr>
          <p:cNvPr id="425" name="Google Shape;425;p21"/>
          <p:cNvPicPr preferRelativeResize="0"/>
          <p:nvPr/>
        </p:nvPicPr>
        <p:blipFill rotWithShape="1">
          <a:blip r:embed="rId3">
            <a:alphaModFix/>
          </a:blip>
          <a:srcRect b="0" l="0" r="0" t="0"/>
          <a:stretch/>
        </p:blipFill>
        <p:spPr>
          <a:xfrm>
            <a:off x="3480217" y="2839688"/>
            <a:ext cx="2176780" cy="2253615"/>
          </a:xfrm>
          <a:prstGeom prst="rect">
            <a:avLst/>
          </a:prstGeom>
          <a:noFill/>
          <a:ln>
            <a:noFill/>
          </a:ln>
        </p:spPr>
      </p:pic>
      <p:pic>
        <p:nvPicPr>
          <p:cNvPr id="426" name="Google Shape;426;p21"/>
          <p:cNvPicPr preferRelativeResize="0"/>
          <p:nvPr/>
        </p:nvPicPr>
        <p:blipFill rotWithShape="1">
          <a:blip r:embed="rId4">
            <a:alphaModFix/>
          </a:blip>
          <a:srcRect b="0" l="0" r="0" t="0"/>
          <a:stretch/>
        </p:blipFill>
        <p:spPr>
          <a:xfrm>
            <a:off x="-325021" y="3429000"/>
            <a:ext cx="629956" cy="613378"/>
          </a:xfrm>
          <a:prstGeom prst="rect">
            <a:avLst/>
          </a:prstGeom>
          <a:noFill/>
          <a:ln>
            <a:noFill/>
          </a:ln>
        </p:spPr>
      </p:pic>
      <p:pic>
        <p:nvPicPr>
          <p:cNvPr id="427" name="Google Shape;427;p21"/>
          <p:cNvPicPr preferRelativeResize="0"/>
          <p:nvPr/>
        </p:nvPicPr>
        <p:blipFill rotWithShape="1">
          <a:blip r:embed="rId5">
            <a:alphaModFix/>
          </a:blip>
          <a:srcRect b="0" l="0" r="0" t="0"/>
          <a:stretch/>
        </p:blipFill>
        <p:spPr>
          <a:xfrm>
            <a:off x="7623394" y="3352488"/>
            <a:ext cx="629956" cy="614008"/>
          </a:xfrm>
          <a:prstGeom prst="rect">
            <a:avLst/>
          </a:prstGeom>
          <a:noFill/>
          <a:ln>
            <a:noFill/>
          </a:ln>
        </p:spPr>
      </p:pic>
      <p:sp>
        <p:nvSpPr>
          <p:cNvPr id="428" name="Google Shape;428;p21"/>
          <p:cNvSpPr txBox="1"/>
          <p:nvPr/>
        </p:nvSpPr>
        <p:spPr>
          <a:xfrm>
            <a:off x="1516022" y="5087306"/>
            <a:ext cx="6270858" cy="286682"/>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1400"/>
              <a:buFont typeface="Arial"/>
              <a:buNone/>
            </a:pPr>
            <a:r>
              <a:rPr b="0" i="0" lang="es-ES" sz="1200" u="none" cap="none" strike="noStrike">
                <a:solidFill>
                  <a:srgbClr val="00B050"/>
                </a:solidFill>
                <a:latin typeface="Arial"/>
                <a:ea typeface="Arial"/>
                <a:cs typeface="Arial"/>
                <a:sym typeface="Arial"/>
              </a:rPr>
              <a:t>Triple transporte</a:t>
            </a:r>
            <a:endParaRPr b="0" i="0" sz="1400" u="none" cap="none" strike="noStrike">
              <a:solidFill>
                <a:srgbClr val="000000"/>
              </a:solidFill>
              <a:latin typeface="Arial"/>
              <a:ea typeface="Arial"/>
              <a:cs typeface="Arial"/>
              <a:sym typeface="Arial"/>
            </a:endParaRPr>
          </a:p>
        </p:txBody>
      </p:sp>
    </p:spTree>
  </p:cSld>
  <p:clrMapOvr>
    <a:masterClrMapping/>
  </p:clrMapOvr>
  <p:transition spd="slow">
    <p:fade thruBlk="1"/>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22"/>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34" name="Google Shape;434;p22"/>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Diagramar de acuerdo con el diseño del slide.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Incluir botones de navegación adelante y atrás.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p:txBody>
      </p:sp>
      <p:sp>
        <p:nvSpPr>
          <p:cNvPr id="435" name="Google Shape;435;p22"/>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436" name="Google Shape;436;p22"/>
          <p:cNvSpPr/>
          <p:nvPr/>
        </p:nvSpPr>
        <p:spPr>
          <a:xfrm>
            <a:off x="8253350" y="5602432"/>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Figura: </a:t>
            </a:r>
            <a:r>
              <a:rPr b="0" i="0" lang="es-ES" sz="1400" u="none" cap="none" strike="noStrike">
                <a:solidFill>
                  <a:srgbClr val="FF0000"/>
                </a:solidFill>
                <a:latin typeface="Arial"/>
                <a:ea typeface="Arial"/>
                <a:cs typeface="Arial"/>
                <a:sym typeface="Arial"/>
              </a:rPr>
              <a:t>Nombre de la imagen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Fuente: </a:t>
            </a:r>
            <a:r>
              <a:rPr b="1" i="0" lang="es-ES" sz="1400" u="none" cap="none" strike="noStrike">
                <a:solidFill>
                  <a:schemeClr val="dk1"/>
                </a:solidFill>
                <a:latin typeface="Arial"/>
                <a:ea typeface="Arial"/>
                <a:cs typeface="Arial"/>
                <a:sym typeface="Arial"/>
              </a:rPr>
              <a:t>G</a:t>
            </a:r>
            <a:r>
              <a:rPr b="1" i="0" lang="es-ES" sz="1400" u="none" cap="none" strike="noStrike">
                <a:solidFill>
                  <a:srgbClr val="000000"/>
                </a:solidFill>
                <a:latin typeface="Arial"/>
                <a:ea typeface="Arial"/>
                <a:cs typeface="Arial"/>
                <a:sym typeface="Arial"/>
              </a:rPr>
              <a:t>rupo de instructores de mantenimiento de máquinas</a:t>
            </a:r>
            <a:endParaRPr b="0" i="0" sz="1400" u="none" cap="none" strike="noStrike">
              <a:solidFill>
                <a:schemeClr val="dk1"/>
              </a:solidFill>
              <a:latin typeface="Arial"/>
              <a:ea typeface="Arial"/>
              <a:cs typeface="Arial"/>
              <a:sym typeface="Arial"/>
            </a:endParaRPr>
          </a:p>
        </p:txBody>
      </p:sp>
      <p:sp>
        <p:nvSpPr>
          <p:cNvPr id="437" name="Google Shape;437;p22"/>
          <p:cNvSpPr txBox="1"/>
          <p:nvPr/>
        </p:nvSpPr>
        <p:spPr>
          <a:xfrm>
            <a:off x="1019719" y="2074187"/>
            <a:ext cx="6107372" cy="1968191"/>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1400"/>
              <a:buFont typeface="Arial"/>
              <a:buNone/>
            </a:pPr>
            <a:r>
              <a:rPr b="1" i="0" lang="es-ES" sz="1800" u="none" cap="none" strike="noStrike">
                <a:solidFill>
                  <a:srgbClr val="BF9000"/>
                </a:solidFill>
                <a:latin typeface="Arial"/>
                <a:ea typeface="Arial"/>
                <a:cs typeface="Arial"/>
                <a:sym typeface="Arial"/>
              </a:rPr>
              <a:t>Alimentación continua</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400"/>
              <a:buFont typeface="Arial"/>
              <a:buNone/>
            </a:pPr>
            <a:r>
              <a:t/>
            </a:r>
            <a:endParaRPr b="1" i="0" sz="1800" u="none" cap="none" strike="noStrike">
              <a:solidFill>
                <a:srgbClr val="BF9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Este tipo alimentación, como su nombre lo dice, es constante, o sea que el material no se detiene, siempre está siendo desplazado en el momento de costura. Es empleado principalmente en algunas máquinas autómatas, como la ojaladora sencilla, y en máquinas automáticas, como las ribeteadoras y pagadoras de bolsillo.</a:t>
            </a:r>
            <a:endParaRPr b="0" i="0" sz="1800" u="none" cap="none" strike="noStrike">
              <a:solidFill>
                <a:srgbClr val="000000"/>
              </a:solidFill>
              <a:latin typeface="Arial"/>
              <a:ea typeface="Arial"/>
              <a:cs typeface="Arial"/>
              <a:sym typeface="Arial"/>
            </a:endParaRPr>
          </a:p>
        </p:txBody>
      </p:sp>
      <p:pic>
        <p:nvPicPr>
          <p:cNvPr id="438" name="Google Shape;438;p22"/>
          <p:cNvPicPr preferRelativeResize="0"/>
          <p:nvPr/>
        </p:nvPicPr>
        <p:blipFill rotWithShape="1">
          <a:blip r:embed="rId3">
            <a:alphaModFix/>
          </a:blip>
          <a:srcRect b="0" l="0" r="0" t="0"/>
          <a:stretch/>
        </p:blipFill>
        <p:spPr>
          <a:xfrm>
            <a:off x="-325021" y="3429000"/>
            <a:ext cx="629956" cy="613378"/>
          </a:xfrm>
          <a:prstGeom prst="rect">
            <a:avLst/>
          </a:prstGeom>
          <a:noFill/>
          <a:ln>
            <a:noFill/>
          </a:ln>
        </p:spPr>
      </p:pic>
      <p:pic>
        <p:nvPicPr>
          <p:cNvPr id="439" name="Google Shape;439;p22"/>
          <p:cNvPicPr preferRelativeResize="0"/>
          <p:nvPr/>
        </p:nvPicPr>
        <p:blipFill rotWithShape="1">
          <a:blip r:embed="rId4">
            <a:alphaModFix/>
          </a:blip>
          <a:srcRect b="0" l="0" r="0" t="0"/>
          <a:stretch/>
        </p:blipFill>
        <p:spPr>
          <a:xfrm>
            <a:off x="7572367" y="3461430"/>
            <a:ext cx="629956" cy="614008"/>
          </a:xfrm>
          <a:prstGeom prst="rect">
            <a:avLst/>
          </a:prstGeom>
          <a:noFill/>
          <a:ln>
            <a:noFill/>
          </a:ln>
        </p:spPr>
      </p:pic>
    </p:spTree>
  </p:cSld>
  <p:clrMapOvr>
    <a:masterClrMapping/>
  </p:clrMapOvr>
  <p:transition spd="slow">
    <p:fade thruBlk="1"/>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23"/>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45" name="Google Shape;445;p23"/>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Incluir botón atrás y botón de cierre para regresar al slide 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Diagramar de acuerdo con el diseño del slide. </a:t>
            </a:r>
            <a:endParaRPr b="0" i="0" sz="1400" u="none" cap="none" strike="noStrike">
              <a:solidFill>
                <a:schemeClr val="dk1"/>
              </a:solidFill>
              <a:latin typeface="Arial"/>
              <a:ea typeface="Arial"/>
              <a:cs typeface="Arial"/>
              <a:sym typeface="Arial"/>
            </a:endParaRPr>
          </a:p>
        </p:txBody>
      </p:sp>
      <p:sp>
        <p:nvSpPr>
          <p:cNvPr id="446" name="Google Shape;446;p23"/>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447" name="Google Shape;447;p23"/>
          <p:cNvSpPr/>
          <p:nvPr/>
        </p:nvSpPr>
        <p:spPr>
          <a:xfrm>
            <a:off x="8253350" y="5602432"/>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Figura: </a:t>
            </a:r>
            <a:r>
              <a:rPr b="0" i="0" lang="es-ES" sz="1400" u="none" cap="none" strike="noStrike">
                <a:solidFill>
                  <a:srgbClr val="FF0000"/>
                </a:solidFill>
                <a:latin typeface="Arial"/>
                <a:ea typeface="Arial"/>
                <a:cs typeface="Arial"/>
                <a:sym typeface="Arial"/>
              </a:rPr>
              <a:t>Alimentación principal vs. Alimentación diferencial.</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Fuente: </a:t>
            </a:r>
            <a:r>
              <a:rPr b="1" i="0" lang="es-ES" sz="1400" u="none" cap="none" strike="noStrike">
                <a:solidFill>
                  <a:schemeClr val="dk1"/>
                </a:solidFill>
                <a:latin typeface="Arial"/>
                <a:ea typeface="Arial"/>
                <a:cs typeface="Arial"/>
                <a:sym typeface="Arial"/>
              </a:rPr>
              <a:t>G</a:t>
            </a:r>
            <a:r>
              <a:rPr b="1" i="0" lang="es-ES" sz="1400" u="none" cap="none" strike="noStrike">
                <a:solidFill>
                  <a:srgbClr val="000000"/>
                </a:solidFill>
                <a:latin typeface="Arial"/>
                <a:ea typeface="Arial"/>
                <a:cs typeface="Arial"/>
                <a:sym typeface="Arial"/>
              </a:rPr>
              <a:t>rupo de instructores de mantenimiento de máquinas</a:t>
            </a:r>
            <a:endParaRPr b="0" i="0" sz="1400" u="none" cap="none" strike="noStrike">
              <a:solidFill>
                <a:schemeClr val="dk1"/>
              </a:solidFill>
              <a:latin typeface="Arial"/>
              <a:ea typeface="Arial"/>
              <a:cs typeface="Arial"/>
              <a:sym typeface="Arial"/>
            </a:endParaRPr>
          </a:p>
        </p:txBody>
      </p:sp>
      <p:sp>
        <p:nvSpPr>
          <p:cNvPr id="448" name="Google Shape;448;p23"/>
          <p:cNvSpPr txBox="1"/>
          <p:nvPr/>
        </p:nvSpPr>
        <p:spPr>
          <a:xfrm>
            <a:off x="719919" y="1076147"/>
            <a:ext cx="6107372" cy="1897402"/>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 </a:t>
            </a:r>
            <a:r>
              <a:rPr b="1" i="0" lang="es-ES" sz="1800" u="none" cap="none" strike="noStrike">
                <a:solidFill>
                  <a:srgbClr val="BF9000"/>
                </a:solidFill>
                <a:latin typeface="Arial"/>
                <a:ea typeface="Arial"/>
                <a:cs typeface="Arial"/>
                <a:sym typeface="Arial"/>
              </a:rPr>
              <a:t>Alimentación por diferencial</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Es aquel que está formado por un par de dientes independientes, con movimiento propio cada uno de ellos; su sincronización es idéntica.</a:t>
            </a:r>
            <a:endParaRPr b="0" i="0" sz="18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Oscilante sencillo se utiliza para hacer que uno de los dientes tenga un mayor o igual recorrido que el otro, de acuerdo con las necesidades, ya sea para recoger o estirar la tela.</a:t>
            </a:r>
            <a:endParaRPr b="0" i="0" sz="1800" u="none" cap="none" strike="noStrike">
              <a:solidFill>
                <a:srgbClr val="000000"/>
              </a:solidFill>
              <a:latin typeface="Arial"/>
              <a:ea typeface="Arial"/>
              <a:cs typeface="Arial"/>
              <a:sym typeface="Arial"/>
            </a:endParaRPr>
          </a:p>
        </p:txBody>
      </p:sp>
      <p:pic>
        <p:nvPicPr>
          <p:cNvPr id="449" name="Google Shape;449;p23"/>
          <p:cNvPicPr preferRelativeResize="0"/>
          <p:nvPr/>
        </p:nvPicPr>
        <p:blipFill rotWithShape="1">
          <a:blip r:embed="rId3">
            <a:alphaModFix/>
          </a:blip>
          <a:srcRect b="0" l="0" r="0" t="0"/>
          <a:stretch/>
        </p:blipFill>
        <p:spPr>
          <a:xfrm>
            <a:off x="2231872" y="3201274"/>
            <a:ext cx="2982627" cy="1696660"/>
          </a:xfrm>
          <a:prstGeom prst="rect">
            <a:avLst/>
          </a:prstGeom>
          <a:noFill/>
          <a:ln>
            <a:noFill/>
          </a:ln>
        </p:spPr>
      </p:pic>
      <p:pic>
        <p:nvPicPr>
          <p:cNvPr id="450" name="Google Shape;450;p23"/>
          <p:cNvPicPr preferRelativeResize="0"/>
          <p:nvPr/>
        </p:nvPicPr>
        <p:blipFill rotWithShape="1">
          <a:blip r:embed="rId4">
            <a:alphaModFix/>
          </a:blip>
          <a:srcRect b="0" l="0" r="0" t="0"/>
          <a:stretch/>
        </p:blipFill>
        <p:spPr>
          <a:xfrm>
            <a:off x="0" y="3429000"/>
            <a:ext cx="629956" cy="613378"/>
          </a:xfrm>
          <a:prstGeom prst="rect">
            <a:avLst/>
          </a:prstGeom>
          <a:noFill/>
          <a:ln>
            <a:noFill/>
          </a:ln>
        </p:spPr>
      </p:pic>
      <p:pic>
        <p:nvPicPr>
          <p:cNvPr id="451" name="Google Shape;451;p23"/>
          <p:cNvPicPr preferRelativeResize="0"/>
          <p:nvPr/>
        </p:nvPicPr>
        <p:blipFill rotWithShape="1">
          <a:blip r:embed="rId5">
            <a:alphaModFix/>
          </a:blip>
          <a:srcRect b="0" l="0" r="0" t="0"/>
          <a:stretch/>
        </p:blipFill>
        <p:spPr>
          <a:xfrm>
            <a:off x="7469437" y="151846"/>
            <a:ext cx="578737" cy="591103"/>
          </a:xfrm>
          <a:prstGeom prst="rect">
            <a:avLst/>
          </a:prstGeom>
          <a:noFill/>
          <a:ln>
            <a:noFill/>
          </a:ln>
        </p:spPr>
      </p:pic>
      <p:sp>
        <p:nvSpPr>
          <p:cNvPr id="452" name="Google Shape;452;p23"/>
          <p:cNvSpPr txBox="1"/>
          <p:nvPr/>
        </p:nvSpPr>
        <p:spPr>
          <a:xfrm>
            <a:off x="2231872" y="5121053"/>
            <a:ext cx="2850267"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ES" sz="1400" u="none" cap="none" strike="noStrike">
                <a:solidFill>
                  <a:srgbClr val="00B050"/>
                </a:solidFill>
                <a:latin typeface="Arial"/>
                <a:ea typeface="Arial"/>
                <a:cs typeface="Arial"/>
                <a:sym typeface="Arial"/>
              </a:rPr>
              <a:t>Alimentación por diferencial</a:t>
            </a:r>
            <a:endParaRPr b="0" i="0" sz="1400" u="none" cap="none" strike="noStrike">
              <a:solidFill>
                <a:srgbClr val="00B050"/>
              </a:solidFill>
              <a:latin typeface="Arial"/>
              <a:ea typeface="Arial"/>
              <a:cs typeface="Arial"/>
              <a:sym typeface="Arial"/>
            </a:endParaRPr>
          </a:p>
        </p:txBody>
      </p:sp>
      <p:sp>
        <p:nvSpPr>
          <p:cNvPr id="453" name="Google Shape;453;p23"/>
          <p:cNvSpPr txBox="1"/>
          <p:nvPr/>
        </p:nvSpPr>
        <p:spPr>
          <a:xfrm>
            <a:off x="719919" y="6025415"/>
            <a:ext cx="663378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P.P.P.: puntadas por pulgada.</a:t>
            </a:r>
            <a:endParaRPr b="0" i="0" sz="1400" u="none" cap="none" strike="noStrike">
              <a:solidFill>
                <a:srgbClr val="000000"/>
              </a:solidFill>
              <a:latin typeface="Arial"/>
              <a:ea typeface="Arial"/>
              <a:cs typeface="Arial"/>
              <a:sym typeface="Arial"/>
            </a:endParaRPr>
          </a:p>
        </p:txBody>
      </p:sp>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3"/>
          <p:cNvSpPr/>
          <p:nvPr/>
        </p:nvSpPr>
        <p:spPr>
          <a:xfrm>
            <a:off x="131593" y="6150660"/>
            <a:ext cx="4831995" cy="1578686"/>
          </a:xfrm>
          <a:prstGeom prst="roundRect">
            <a:avLst>
              <a:gd fmla="val 16667" name="adj"/>
            </a:avLst>
          </a:prstGeom>
          <a:solidFill>
            <a:schemeClr val="lt1"/>
          </a:solidFill>
          <a:ln cap="flat" cmpd="sng" w="254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 name="Google Shape;93;p3"/>
          <p:cNvSpPr/>
          <p:nvPr/>
        </p:nvSpPr>
        <p:spPr>
          <a:xfrm>
            <a:off x="5140598" y="5639549"/>
            <a:ext cx="3331131" cy="2156518"/>
          </a:xfrm>
          <a:prstGeom prst="roundRect">
            <a:avLst>
              <a:gd fmla="val 16667" name="adj"/>
            </a:avLst>
          </a:prstGeom>
          <a:solidFill>
            <a:schemeClr val="lt1"/>
          </a:solidFill>
          <a:ln cap="flat" cmpd="sng" w="254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4" name="Google Shape;94;p3"/>
          <p:cNvSpPr/>
          <p:nvPr/>
        </p:nvSpPr>
        <p:spPr>
          <a:xfrm>
            <a:off x="8658265" y="-13527"/>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5" name="Google Shape;95;p3"/>
          <p:cNvSpPr txBox="1"/>
          <p:nvPr/>
        </p:nvSpPr>
        <p:spPr>
          <a:xfrm>
            <a:off x="8627154" y="1114423"/>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rgbClr val="FF0000"/>
                </a:solidFill>
                <a:latin typeface="Arial"/>
                <a:ea typeface="Arial"/>
                <a:cs typeface="Arial"/>
                <a:sym typeface="Arial"/>
              </a:rPr>
              <a:t>Información para el botón aspectos generales</a:t>
            </a:r>
            <a:r>
              <a:rPr b="0" i="0" lang="es-ES" sz="1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Elaborar infográfico, se puede modificar toda la estructura, respetando imagen y texto asociados en los recuadros.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Incluir botón de cierre para regresar al slide 2.</a:t>
            </a:r>
            <a:endParaRPr b="0" i="0" sz="1400" u="none" cap="none" strike="noStrike">
              <a:solidFill>
                <a:schemeClr val="dk1"/>
              </a:solidFill>
              <a:latin typeface="Arial"/>
              <a:ea typeface="Arial"/>
              <a:cs typeface="Arial"/>
              <a:sym typeface="Arial"/>
            </a:endParaRPr>
          </a:p>
        </p:txBody>
      </p:sp>
      <p:sp>
        <p:nvSpPr>
          <p:cNvPr id="96" name="Google Shape;96;p3"/>
          <p:cNvSpPr/>
          <p:nvPr/>
        </p:nvSpPr>
        <p:spPr>
          <a:xfrm>
            <a:off x="8677000" y="7342"/>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97" name="Google Shape;97;p3"/>
          <p:cNvSpPr/>
          <p:nvPr/>
        </p:nvSpPr>
        <p:spPr>
          <a:xfrm>
            <a:off x="8648740" y="5609776"/>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Fotos Fuente: elaboración propia (portacono, mueble)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Catálogo máquinas de coser-Importaciones Santafe</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8" name="Google Shape;98;p3"/>
          <p:cNvSpPr txBox="1"/>
          <p:nvPr/>
        </p:nvSpPr>
        <p:spPr>
          <a:xfrm>
            <a:off x="2869238" y="364748"/>
            <a:ext cx="2695613" cy="892552"/>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2CC"/>
              </a:buClr>
              <a:buSzPts val="2000"/>
              <a:buFont typeface="Arial"/>
              <a:buNone/>
            </a:pPr>
            <a:r>
              <a:rPr b="1" i="0" lang="es-ES" sz="2000" u="none" cap="none" strike="noStrike">
                <a:solidFill>
                  <a:srgbClr val="FFF2CC"/>
                </a:solidFill>
                <a:latin typeface="Arial"/>
                <a:ea typeface="Arial"/>
                <a:cs typeface="Arial"/>
                <a:sym typeface="Arial"/>
              </a:rPr>
              <a:t>Aspectos</a:t>
            </a:r>
            <a:r>
              <a:rPr b="1" i="0" lang="es-ES" sz="2400" u="none" cap="none" strike="noStrike">
                <a:solidFill>
                  <a:srgbClr val="FFF2CC"/>
                </a:solidFill>
                <a:latin typeface="Arial"/>
                <a:ea typeface="Arial"/>
                <a:cs typeface="Arial"/>
                <a:sym typeface="Arial"/>
              </a:rPr>
              <a:t> </a:t>
            </a:r>
            <a:r>
              <a:rPr b="1" i="0" lang="es-ES" sz="2800" u="none" cap="none" strike="noStrike">
                <a:solidFill>
                  <a:srgbClr val="FFF2CC"/>
                </a:solidFill>
                <a:latin typeface="Arial"/>
                <a:ea typeface="Arial"/>
                <a:cs typeface="Arial"/>
                <a:sym typeface="Arial"/>
              </a:rPr>
              <a:t>generales</a:t>
            </a:r>
            <a:endParaRPr b="1" i="0" sz="2400" u="none" cap="none" strike="noStrike">
              <a:solidFill>
                <a:srgbClr val="FFF2CC"/>
              </a:solidFill>
              <a:latin typeface="Arial"/>
              <a:ea typeface="Arial"/>
              <a:cs typeface="Arial"/>
              <a:sym typeface="Arial"/>
            </a:endParaRPr>
          </a:p>
        </p:txBody>
      </p:sp>
      <p:sp>
        <p:nvSpPr>
          <p:cNvPr id="99" name="Google Shape;99;p3"/>
          <p:cNvSpPr/>
          <p:nvPr/>
        </p:nvSpPr>
        <p:spPr>
          <a:xfrm>
            <a:off x="207818" y="371474"/>
            <a:ext cx="12192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3"/>
          <p:cNvPicPr preferRelativeResize="0"/>
          <p:nvPr/>
        </p:nvPicPr>
        <p:blipFill rotWithShape="1">
          <a:blip r:embed="rId3">
            <a:alphaModFix/>
          </a:blip>
          <a:srcRect b="0" l="0" r="0" t="0"/>
          <a:stretch/>
        </p:blipFill>
        <p:spPr>
          <a:xfrm>
            <a:off x="229975" y="599540"/>
            <a:ext cx="1941238" cy="1805560"/>
          </a:xfrm>
          <a:prstGeom prst="rect">
            <a:avLst/>
          </a:prstGeom>
          <a:noFill/>
          <a:ln>
            <a:noFill/>
          </a:ln>
        </p:spPr>
      </p:pic>
      <p:sp>
        <p:nvSpPr>
          <p:cNvPr id="101" name="Google Shape;101;p3"/>
          <p:cNvSpPr txBox="1"/>
          <p:nvPr/>
        </p:nvSpPr>
        <p:spPr>
          <a:xfrm>
            <a:off x="229975" y="2445186"/>
            <a:ext cx="1941238"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chemeClr val="dk1"/>
                </a:solidFill>
                <a:latin typeface="Arial"/>
                <a:ea typeface="Arial"/>
                <a:cs typeface="Arial"/>
                <a:sym typeface="Arial"/>
              </a:rPr>
              <a:t>Portaconos</a:t>
            </a:r>
            <a:r>
              <a:rPr b="1" i="0" lang="es-ES" sz="1400" u="none" cap="none" strike="noStrike">
                <a:solidFill>
                  <a:srgbClr val="000000"/>
                </a:solidFill>
                <a:latin typeface="Arial"/>
                <a:ea typeface="Arial"/>
                <a:cs typeface="Arial"/>
                <a:sym typeface="Arial"/>
              </a:rPr>
              <a:t>: </a:t>
            </a:r>
            <a:r>
              <a:rPr b="0" i="0" lang="es-ES" sz="1400" u="none" cap="none" strike="noStrike">
                <a:solidFill>
                  <a:srgbClr val="000000"/>
                </a:solidFill>
                <a:latin typeface="Arial"/>
                <a:ea typeface="Arial"/>
                <a:cs typeface="Arial"/>
                <a:sym typeface="Arial"/>
              </a:rPr>
              <a:t>permite posicionar el cono de hilo en la máquina para el enhebrado.</a:t>
            </a:r>
            <a:endParaRPr b="0" i="0" sz="1400" u="none" cap="none" strike="noStrike">
              <a:solidFill>
                <a:srgbClr val="000000"/>
              </a:solidFill>
              <a:latin typeface="Arial"/>
              <a:ea typeface="Arial"/>
              <a:cs typeface="Arial"/>
              <a:sym typeface="Arial"/>
            </a:endParaRPr>
          </a:p>
        </p:txBody>
      </p:sp>
      <p:sp>
        <p:nvSpPr>
          <p:cNvPr id="102" name="Google Shape;102;p3"/>
          <p:cNvSpPr txBox="1"/>
          <p:nvPr/>
        </p:nvSpPr>
        <p:spPr>
          <a:xfrm>
            <a:off x="2623144" y="4156861"/>
            <a:ext cx="3201577" cy="1083333"/>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pPr>
            <a:r>
              <a:rPr b="1" i="0" lang="es-ES" sz="1400" u="none" cap="none" strike="noStrike">
                <a:solidFill>
                  <a:srgbClr val="000000"/>
                </a:solidFill>
                <a:latin typeface="Arial"/>
                <a:ea typeface="Arial"/>
                <a:cs typeface="Arial"/>
                <a:sym typeface="Arial"/>
              </a:rPr>
              <a:t>Cabezote o cabeza de la máquina:</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contiene el conjunto de mecanismos que forman la puntada y transportan la tela.</a:t>
            </a:r>
            <a:endParaRPr b="0" i="0" sz="1400" u="none" cap="none" strike="noStrike">
              <a:solidFill>
                <a:srgbClr val="000000"/>
              </a:solidFill>
              <a:latin typeface="Arial"/>
              <a:ea typeface="Arial"/>
              <a:cs typeface="Arial"/>
              <a:sym typeface="Arial"/>
            </a:endParaRPr>
          </a:p>
        </p:txBody>
      </p:sp>
      <p:pic>
        <p:nvPicPr>
          <p:cNvPr id="103" name="Google Shape;103;p3"/>
          <p:cNvPicPr preferRelativeResize="0"/>
          <p:nvPr/>
        </p:nvPicPr>
        <p:blipFill rotWithShape="1">
          <a:blip r:embed="rId4">
            <a:alphaModFix/>
          </a:blip>
          <a:srcRect b="0" l="0" r="0" t="0"/>
          <a:stretch/>
        </p:blipFill>
        <p:spPr>
          <a:xfrm>
            <a:off x="2943012" y="2206599"/>
            <a:ext cx="2322830" cy="1737360"/>
          </a:xfrm>
          <a:prstGeom prst="rect">
            <a:avLst/>
          </a:prstGeom>
          <a:noFill/>
          <a:ln>
            <a:noFill/>
          </a:ln>
        </p:spPr>
      </p:pic>
      <p:sp>
        <p:nvSpPr>
          <p:cNvPr id="104" name="Google Shape;104;p3"/>
          <p:cNvSpPr txBox="1"/>
          <p:nvPr/>
        </p:nvSpPr>
        <p:spPr>
          <a:xfrm>
            <a:off x="5856908" y="1991946"/>
            <a:ext cx="2599845" cy="1083333"/>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pPr>
            <a:r>
              <a:rPr b="1" i="0" lang="es-ES" sz="1400" u="none" cap="none" strike="noStrike">
                <a:solidFill>
                  <a:srgbClr val="000000"/>
                </a:solidFill>
                <a:latin typeface="Arial"/>
                <a:ea typeface="Arial"/>
                <a:cs typeface="Arial"/>
                <a:sym typeface="Arial"/>
              </a:rPr>
              <a:t>Mueble: </a:t>
            </a:r>
            <a:r>
              <a:rPr b="0" i="0" lang="es-ES" sz="1400" u="none" cap="none" strike="noStrike">
                <a:solidFill>
                  <a:srgbClr val="000000"/>
                </a:solidFill>
                <a:latin typeface="Arial"/>
                <a:ea typeface="Arial"/>
                <a:cs typeface="Arial"/>
                <a:sym typeface="Arial"/>
              </a:rPr>
              <a:t>es la parte que sostiene el cabezote y sirve además para colocar la costura.</a:t>
            </a:r>
            <a:endParaRPr b="0" i="0" sz="1800" u="none" cap="none" strike="noStrike">
              <a:solidFill>
                <a:srgbClr val="000000"/>
              </a:solidFill>
              <a:latin typeface="Arial"/>
              <a:ea typeface="Arial"/>
              <a:cs typeface="Arial"/>
              <a:sym typeface="Arial"/>
            </a:endParaRPr>
          </a:p>
        </p:txBody>
      </p:sp>
      <p:pic>
        <p:nvPicPr>
          <p:cNvPr id="105" name="Google Shape;105;p3"/>
          <p:cNvPicPr preferRelativeResize="0"/>
          <p:nvPr/>
        </p:nvPicPr>
        <p:blipFill rotWithShape="1">
          <a:blip r:embed="rId5">
            <a:alphaModFix/>
          </a:blip>
          <a:srcRect b="0" l="0" r="0" t="0"/>
          <a:stretch/>
        </p:blipFill>
        <p:spPr>
          <a:xfrm>
            <a:off x="5871051" y="569055"/>
            <a:ext cx="2527344" cy="1336205"/>
          </a:xfrm>
          <a:prstGeom prst="rect">
            <a:avLst/>
          </a:prstGeom>
          <a:noFill/>
          <a:ln>
            <a:noFill/>
          </a:ln>
        </p:spPr>
      </p:pic>
      <p:pic>
        <p:nvPicPr>
          <p:cNvPr id="106" name="Google Shape;106;p3"/>
          <p:cNvPicPr preferRelativeResize="0"/>
          <p:nvPr/>
        </p:nvPicPr>
        <p:blipFill rotWithShape="1">
          <a:blip r:embed="rId6">
            <a:alphaModFix/>
          </a:blip>
          <a:srcRect b="0" l="0" r="0" t="0"/>
          <a:stretch/>
        </p:blipFill>
        <p:spPr>
          <a:xfrm>
            <a:off x="95327" y="3620279"/>
            <a:ext cx="2362008" cy="1672478"/>
          </a:xfrm>
          <a:prstGeom prst="rect">
            <a:avLst/>
          </a:prstGeom>
          <a:noFill/>
          <a:ln>
            <a:noFill/>
          </a:ln>
        </p:spPr>
      </p:pic>
      <p:sp>
        <p:nvSpPr>
          <p:cNvPr id="107" name="Google Shape;107;p3"/>
          <p:cNvSpPr txBox="1"/>
          <p:nvPr/>
        </p:nvSpPr>
        <p:spPr>
          <a:xfrm>
            <a:off x="138877" y="5342967"/>
            <a:ext cx="2318458" cy="587813"/>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400"/>
              <a:buFont typeface="Arial"/>
              <a:buNone/>
            </a:pPr>
            <a:r>
              <a:rPr b="1" i="0" lang="es-ES" sz="1400" u="none" cap="none" strike="noStrike">
                <a:solidFill>
                  <a:srgbClr val="000000"/>
                </a:solidFill>
                <a:latin typeface="Arial"/>
                <a:ea typeface="Arial"/>
                <a:cs typeface="Arial"/>
                <a:sym typeface="Arial"/>
              </a:rPr>
              <a:t>Herraje : </a:t>
            </a:r>
            <a:r>
              <a:rPr b="0" i="0" lang="es-ES" sz="1400" u="none" cap="none" strike="noStrike">
                <a:solidFill>
                  <a:srgbClr val="000000"/>
                </a:solidFill>
                <a:latin typeface="Arial"/>
                <a:ea typeface="Arial"/>
                <a:cs typeface="Arial"/>
                <a:sym typeface="Arial"/>
              </a:rPr>
              <a:t>soporte metálico que sostiene la máquina.</a:t>
            </a:r>
            <a:endParaRPr b="0" i="0" sz="1800" u="none" cap="none" strike="noStrike">
              <a:solidFill>
                <a:srgbClr val="000000"/>
              </a:solidFill>
              <a:latin typeface="Arial"/>
              <a:ea typeface="Arial"/>
              <a:cs typeface="Arial"/>
              <a:sym typeface="Arial"/>
            </a:endParaRPr>
          </a:p>
        </p:txBody>
      </p:sp>
      <p:sp>
        <p:nvSpPr>
          <p:cNvPr id="108" name="Google Shape;108;p3"/>
          <p:cNvSpPr txBox="1"/>
          <p:nvPr/>
        </p:nvSpPr>
        <p:spPr>
          <a:xfrm>
            <a:off x="2076534" y="6396874"/>
            <a:ext cx="2846553" cy="83557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pPr>
            <a:r>
              <a:rPr b="1" i="0" lang="es-ES" sz="1400" u="none" cap="none" strike="noStrike">
                <a:solidFill>
                  <a:srgbClr val="000000"/>
                </a:solidFill>
                <a:latin typeface="Arial"/>
                <a:ea typeface="Arial"/>
                <a:cs typeface="Arial"/>
                <a:sym typeface="Arial"/>
              </a:rPr>
              <a:t>Motor: </a:t>
            </a:r>
            <a:r>
              <a:rPr b="0" i="0" lang="es-ES" sz="1400" u="none" cap="none" strike="noStrike">
                <a:solidFill>
                  <a:srgbClr val="000000"/>
                </a:solidFill>
                <a:latin typeface="Arial"/>
                <a:ea typeface="Arial"/>
                <a:cs typeface="Arial"/>
                <a:sym typeface="Arial"/>
              </a:rPr>
              <a:t>encargado de llevar la fuerza a la máquina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poniéndola en movimiento.</a:t>
            </a:r>
            <a:endParaRPr b="0" i="0" sz="1800" u="none" cap="none" strike="noStrike">
              <a:solidFill>
                <a:srgbClr val="000000"/>
              </a:solidFill>
              <a:latin typeface="Arial"/>
              <a:ea typeface="Arial"/>
              <a:cs typeface="Arial"/>
              <a:sym typeface="Arial"/>
            </a:endParaRPr>
          </a:p>
        </p:txBody>
      </p:sp>
      <p:pic>
        <p:nvPicPr>
          <p:cNvPr descr="MOTOR ITALMOTOR 1/2CV A 2.800 RPM" id="109" name="Google Shape;109;p3"/>
          <p:cNvPicPr preferRelativeResize="0"/>
          <p:nvPr/>
        </p:nvPicPr>
        <p:blipFill rotWithShape="1">
          <a:blip r:embed="rId7">
            <a:alphaModFix/>
          </a:blip>
          <a:srcRect b="33981" l="32314" r="30626" t="34436"/>
          <a:stretch/>
        </p:blipFill>
        <p:spPr>
          <a:xfrm>
            <a:off x="459904" y="6230215"/>
            <a:ext cx="1616630" cy="1377815"/>
          </a:xfrm>
          <a:prstGeom prst="rect">
            <a:avLst/>
          </a:prstGeom>
          <a:noFill/>
          <a:ln>
            <a:noFill/>
          </a:ln>
        </p:spPr>
      </p:pic>
      <p:pic>
        <p:nvPicPr>
          <p:cNvPr id="110" name="Google Shape;110;p3"/>
          <p:cNvPicPr preferRelativeResize="0"/>
          <p:nvPr/>
        </p:nvPicPr>
        <p:blipFill rotWithShape="1">
          <a:blip r:embed="rId8">
            <a:alphaModFix/>
          </a:blip>
          <a:srcRect b="14524" l="8623" r="4499" t="14369"/>
          <a:stretch/>
        </p:blipFill>
        <p:spPr>
          <a:xfrm>
            <a:off x="6271917" y="3386343"/>
            <a:ext cx="1834440" cy="1000984"/>
          </a:xfrm>
          <a:prstGeom prst="rect">
            <a:avLst/>
          </a:prstGeom>
          <a:noFill/>
          <a:ln>
            <a:noFill/>
          </a:ln>
        </p:spPr>
      </p:pic>
      <p:sp>
        <p:nvSpPr>
          <p:cNvPr id="111" name="Google Shape;111;p3"/>
          <p:cNvSpPr txBox="1"/>
          <p:nvPr/>
        </p:nvSpPr>
        <p:spPr>
          <a:xfrm>
            <a:off x="6096000" y="4456473"/>
            <a:ext cx="2286000" cy="835573"/>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400"/>
              <a:buFont typeface="Arial"/>
              <a:buNone/>
            </a:pPr>
            <a:r>
              <a:rPr b="1" i="0" lang="es-ES" sz="1400" u="none" cap="none" strike="noStrike">
                <a:solidFill>
                  <a:srgbClr val="000000"/>
                </a:solidFill>
                <a:latin typeface="Arial"/>
                <a:ea typeface="Arial"/>
                <a:cs typeface="Arial"/>
                <a:sym typeface="Arial"/>
              </a:rPr>
              <a:t>Interruptor: </a:t>
            </a:r>
            <a:r>
              <a:rPr b="0" i="0" lang="es-ES" sz="1400" u="none" cap="none" strike="noStrike">
                <a:solidFill>
                  <a:srgbClr val="000000"/>
                </a:solidFill>
                <a:latin typeface="Arial"/>
                <a:ea typeface="Arial"/>
                <a:cs typeface="Arial"/>
                <a:sym typeface="Arial"/>
              </a:rPr>
              <a:t>encargado de encender y apagar la máquina</a:t>
            </a:r>
            <a:endParaRPr b="0" i="0" sz="1800" u="none" cap="none" strike="noStrike">
              <a:solidFill>
                <a:srgbClr val="000000"/>
              </a:solidFill>
              <a:latin typeface="Arial"/>
              <a:ea typeface="Arial"/>
              <a:cs typeface="Arial"/>
              <a:sym typeface="Arial"/>
            </a:endParaRPr>
          </a:p>
        </p:txBody>
      </p:sp>
      <p:pic>
        <p:nvPicPr>
          <p:cNvPr id="112" name="Google Shape;112;p3"/>
          <p:cNvPicPr preferRelativeResize="0"/>
          <p:nvPr/>
        </p:nvPicPr>
        <p:blipFill rotWithShape="1">
          <a:blip r:embed="rId9">
            <a:alphaModFix/>
          </a:blip>
          <a:srcRect b="3838" l="17960" r="16268" t="47164"/>
          <a:stretch/>
        </p:blipFill>
        <p:spPr>
          <a:xfrm>
            <a:off x="5782517" y="5885162"/>
            <a:ext cx="1825173" cy="1062278"/>
          </a:xfrm>
          <a:prstGeom prst="rect">
            <a:avLst/>
          </a:prstGeom>
          <a:noFill/>
          <a:ln>
            <a:noFill/>
          </a:ln>
        </p:spPr>
      </p:pic>
      <p:sp>
        <p:nvSpPr>
          <p:cNvPr id="113" name="Google Shape;113;p3"/>
          <p:cNvSpPr txBox="1"/>
          <p:nvPr/>
        </p:nvSpPr>
        <p:spPr>
          <a:xfrm>
            <a:off x="5291899" y="7052888"/>
            <a:ext cx="2969321" cy="58781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pPr>
            <a:r>
              <a:rPr b="1" i="0" lang="es-ES" sz="1400" u="none" cap="none" strike="noStrike">
                <a:solidFill>
                  <a:srgbClr val="000000"/>
                </a:solidFill>
                <a:latin typeface="Arial"/>
                <a:ea typeface="Arial"/>
                <a:cs typeface="Arial"/>
                <a:sym typeface="Arial"/>
              </a:rPr>
              <a:t>Pedal:  </a:t>
            </a:r>
            <a:r>
              <a:rPr b="0" i="0" lang="es-ES" sz="1400" u="none" cap="none" strike="noStrike">
                <a:solidFill>
                  <a:srgbClr val="000000"/>
                </a:solidFill>
                <a:latin typeface="Arial"/>
                <a:ea typeface="Arial"/>
                <a:cs typeface="Arial"/>
                <a:sym typeface="Arial"/>
              </a:rPr>
              <a:t>junto con el motor, pone en movimiento la máquina.</a:t>
            </a:r>
            <a:endParaRPr b="0" i="0" sz="1800" u="none" cap="none" strike="noStrike">
              <a:solidFill>
                <a:srgbClr val="000000"/>
              </a:solidFill>
              <a:latin typeface="Arial"/>
              <a:ea typeface="Arial"/>
              <a:cs typeface="Arial"/>
              <a:sym typeface="Arial"/>
            </a:endParaRPr>
          </a:p>
        </p:txBody>
      </p:sp>
      <p:sp>
        <p:nvSpPr>
          <p:cNvPr id="114" name="Google Shape;114;p3"/>
          <p:cNvSpPr/>
          <p:nvPr/>
        </p:nvSpPr>
        <p:spPr>
          <a:xfrm>
            <a:off x="0" y="378201"/>
            <a:ext cx="2362008" cy="3050784"/>
          </a:xfrm>
          <a:prstGeom prst="roundRect">
            <a:avLst>
              <a:gd fmla="val 16667" name="adj"/>
            </a:avLst>
          </a:prstGeom>
          <a:noFill/>
          <a:ln cap="flat" cmpd="sng" w="254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5" name="Google Shape;115;p3"/>
          <p:cNvSpPr/>
          <p:nvPr/>
        </p:nvSpPr>
        <p:spPr>
          <a:xfrm>
            <a:off x="2575736" y="1916252"/>
            <a:ext cx="3033441" cy="3426714"/>
          </a:xfrm>
          <a:prstGeom prst="roundRect">
            <a:avLst>
              <a:gd fmla="val 16667" name="adj"/>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6" name="Google Shape;116;p3"/>
          <p:cNvSpPr/>
          <p:nvPr/>
        </p:nvSpPr>
        <p:spPr>
          <a:xfrm>
            <a:off x="5737911" y="403671"/>
            <a:ext cx="2813967" cy="2703799"/>
          </a:xfrm>
          <a:prstGeom prst="roundRect">
            <a:avLst>
              <a:gd fmla="val 16667" name="adj"/>
            </a:avLst>
          </a:prstGeom>
          <a:noFill/>
          <a:ln cap="flat" cmpd="sng" w="254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7" name="Google Shape;117;p3"/>
          <p:cNvSpPr/>
          <p:nvPr/>
        </p:nvSpPr>
        <p:spPr>
          <a:xfrm>
            <a:off x="5751120" y="3332218"/>
            <a:ext cx="2811419" cy="1943709"/>
          </a:xfrm>
          <a:prstGeom prst="roundRect">
            <a:avLst>
              <a:gd fmla="val 16667" name="adj"/>
            </a:avLst>
          </a:prstGeom>
          <a:noFill/>
          <a:ln cap="flat" cmpd="sng" w="254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8" name="Google Shape;118;p3"/>
          <p:cNvSpPr/>
          <p:nvPr/>
        </p:nvSpPr>
        <p:spPr>
          <a:xfrm>
            <a:off x="0" y="3486756"/>
            <a:ext cx="2522542" cy="2534535"/>
          </a:xfrm>
          <a:prstGeom prst="roundRect">
            <a:avLst>
              <a:gd fmla="val 16667" name="adj"/>
            </a:avLst>
          </a:prstGeom>
          <a:noFill/>
          <a:ln cap="flat" cmpd="sng" w="254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19" name="Google Shape;119;p3"/>
          <p:cNvPicPr preferRelativeResize="0"/>
          <p:nvPr/>
        </p:nvPicPr>
        <p:blipFill rotWithShape="1">
          <a:blip r:embed="rId10">
            <a:alphaModFix/>
          </a:blip>
          <a:srcRect b="0" l="0" r="0" t="0"/>
          <a:stretch/>
        </p:blipFill>
        <p:spPr>
          <a:xfrm>
            <a:off x="7810621" y="-472455"/>
            <a:ext cx="831300" cy="849063"/>
          </a:xfrm>
          <a:prstGeom prst="rect">
            <a:avLst/>
          </a:prstGeom>
          <a:noFill/>
          <a:ln>
            <a:noFill/>
          </a:ln>
        </p:spPr>
      </p:pic>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4"/>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5" name="Google Shape;125;p4"/>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rgbClr val="FF0000"/>
                </a:solidFill>
                <a:latin typeface="Arial"/>
                <a:ea typeface="Arial"/>
                <a:cs typeface="Arial"/>
                <a:sym typeface="Arial"/>
              </a:rPr>
              <a:t>Información para el botón aspectos particulares.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Diagramar un cuadro con pestañas interactivas, la intención es que al hacer clic sobre la pestaña se muestre la información en la ventana. El cuadro de pestañas se puede mostrar vertical u horizontal.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La pestaña que está mostrando la información debe aparecer en un color diferente para que se destaque de las demás, que deben aparecer opacas para denotar que están apagadas o que no muestran la información actual.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Información para cada pestaña en el recuadro inferior de este slide.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Arial"/>
                <a:ea typeface="Arial"/>
                <a:cs typeface="Arial"/>
                <a:sym typeface="Arial"/>
              </a:rPr>
              <a:t>Incluir botón de cierre para regresar al slide 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p:txBody>
      </p:sp>
      <p:sp>
        <p:nvSpPr>
          <p:cNvPr id="126" name="Google Shape;126;p4"/>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27" name="Google Shape;127;p4"/>
          <p:cNvSpPr/>
          <p:nvPr/>
        </p:nvSpPr>
        <p:spPr>
          <a:xfrm>
            <a:off x="8253350" y="5602432"/>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8" name="Google Shape;128;p4"/>
          <p:cNvSpPr txBox="1"/>
          <p:nvPr/>
        </p:nvSpPr>
        <p:spPr>
          <a:xfrm>
            <a:off x="2930052" y="127590"/>
            <a:ext cx="2695613" cy="899670"/>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FFF2CC"/>
              </a:buClr>
              <a:buSzPts val="2000"/>
              <a:buFont typeface="Arial"/>
              <a:buNone/>
            </a:pPr>
            <a:r>
              <a:rPr b="1" i="0" lang="es-ES" sz="2000" u="none" cap="none" strike="noStrike">
                <a:solidFill>
                  <a:srgbClr val="FFF2CC"/>
                </a:solidFill>
                <a:latin typeface="Arial"/>
                <a:ea typeface="Arial"/>
                <a:cs typeface="Arial"/>
                <a:sym typeface="Arial"/>
              </a:rPr>
              <a:t>Aspectos </a:t>
            </a:r>
            <a:r>
              <a:rPr b="1" i="0" lang="es-ES" sz="2800" u="none" cap="none" strike="noStrike">
                <a:solidFill>
                  <a:srgbClr val="FFF2CC"/>
                </a:solidFill>
                <a:latin typeface="Arial"/>
                <a:ea typeface="Arial"/>
                <a:cs typeface="Arial"/>
                <a:sym typeface="Arial"/>
              </a:rPr>
              <a:t>particulares</a:t>
            </a:r>
            <a:endParaRPr b="1" i="0" sz="2800" u="none" cap="none" strike="noStrike">
              <a:solidFill>
                <a:srgbClr val="FFF2CC"/>
              </a:solidFill>
              <a:latin typeface="Arial"/>
              <a:ea typeface="Arial"/>
              <a:cs typeface="Arial"/>
              <a:sym typeface="Arial"/>
            </a:endParaRPr>
          </a:p>
        </p:txBody>
      </p:sp>
      <p:sp>
        <p:nvSpPr>
          <p:cNvPr id="129" name="Google Shape;129;p4"/>
          <p:cNvSpPr txBox="1"/>
          <p:nvPr/>
        </p:nvSpPr>
        <p:spPr>
          <a:xfrm>
            <a:off x="200919" y="1207600"/>
            <a:ext cx="7475464" cy="1578853"/>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Algunas partes de máquinas.</a:t>
            </a:r>
            <a:r>
              <a:rPr b="0" i="0" lang="es-ES" sz="1400" u="none" cap="none" strike="noStrike">
                <a:solidFill>
                  <a:srgbClr val="FF0000"/>
                </a:solidFill>
                <a:latin typeface="Arial"/>
                <a:ea typeface="Arial"/>
                <a:cs typeface="Arial"/>
                <a:sym typeface="Arial"/>
              </a:rPr>
              <a:t> </a:t>
            </a:r>
            <a:r>
              <a:rPr b="0" i="0" lang="es-ES" sz="1400" u="none" cap="none" strike="noStrike">
                <a:solidFill>
                  <a:schemeClr val="dk1"/>
                </a:solidFill>
                <a:latin typeface="Arial"/>
                <a:ea typeface="Arial"/>
                <a:cs typeface="Arial"/>
                <a:sym typeface="Arial"/>
              </a:rPr>
              <a:t>Se tornan aspectos particulares</a:t>
            </a:r>
            <a:r>
              <a:rPr b="0" i="0" lang="es-ES" sz="1400" u="none" cap="none" strike="noStrike">
                <a:solidFill>
                  <a:srgbClr val="000000"/>
                </a:solidFill>
                <a:latin typeface="Arial"/>
                <a:ea typeface="Arial"/>
                <a:cs typeface="Arial"/>
                <a:sym typeface="Arial"/>
              </a:rPr>
              <a:t>, debido a la posición, la forma o la función que cumplen dentro de la máquina.</a:t>
            </a:r>
            <a:endParaRPr b="0" i="0" sz="18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Por citar un ejemplo: el regulador de puntada en las máquinas planas y fileteadoras cumple la misma función, pero no se mueve igual y no se encuentran en la misma posición; sin embargo, en esta oportunidad se enfatiza en algunos elementos importantes dentro de la formación de la puntada.</a:t>
            </a:r>
            <a:endParaRPr b="0" i="0" sz="1800" u="none" cap="none" strike="noStrike">
              <a:solidFill>
                <a:srgbClr val="000000"/>
              </a:solidFill>
              <a:latin typeface="Arial"/>
              <a:ea typeface="Arial"/>
              <a:cs typeface="Arial"/>
              <a:sym typeface="Arial"/>
            </a:endParaRPr>
          </a:p>
        </p:txBody>
      </p:sp>
      <p:sp>
        <p:nvSpPr>
          <p:cNvPr id="130" name="Google Shape;130;p4"/>
          <p:cNvSpPr txBox="1"/>
          <p:nvPr/>
        </p:nvSpPr>
        <p:spPr>
          <a:xfrm>
            <a:off x="2394605" y="2914603"/>
            <a:ext cx="5341500" cy="3417000"/>
          </a:xfrm>
          <a:prstGeom prst="rect">
            <a:avLst/>
          </a:prstGeom>
          <a:gradFill>
            <a:gsLst>
              <a:gs pos="0">
                <a:srgbClr val="99B5FF"/>
              </a:gs>
              <a:gs pos="35000">
                <a:srgbClr val="B9CBFF"/>
              </a:gs>
              <a:gs pos="100000">
                <a:srgbClr val="E2E9FF"/>
              </a:gs>
            </a:gsLst>
            <a:lin ang="16200000" scaled="0"/>
          </a:gradFill>
          <a:ln cap="flat" cmpd="sng" w="9525">
            <a:solidFill>
              <a:srgbClr val="3E6EC2"/>
            </a:solidFill>
            <a:prstDash val="solid"/>
            <a:round/>
            <a:headEnd len="sm" w="sm" type="none"/>
            <a:tailEnd len="sm" w="sm" type="none"/>
          </a:ln>
          <a:effectLst>
            <a:outerShdw blurRad="40000" rotWithShape="0" dir="5400000" dist="20000">
              <a:srgbClr val="000000">
                <a:alpha val="36862"/>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La descripción debe aparecer aquí</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1" name="Google Shape;131;p4"/>
          <p:cNvSpPr txBox="1"/>
          <p:nvPr/>
        </p:nvSpPr>
        <p:spPr>
          <a:xfrm>
            <a:off x="995508" y="6459746"/>
            <a:ext cx="588628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B050"/>
              </a:buClr>
              <a:buSzPts val="1600"/>
              <a:buFont typeface="Arial"/>
              <a:buNone/>
            </a:pPr>
            <a:r>
              <a:rPr b="0" i="0" lang="es-ES" sz="1600" u="none" cap="none" strike="noStrike">
                <a:solidFill>
                  <a:srgbClr val="00B050"/>
                </a:solidFill>
                <a:latin typeface="Arial"/>
                <a:ea typeface="Arial"/>
                <a:cs typeface="Arial"/>
                <a:sym typeface="Arial"/>
              </a:rPr>
              <a:t>Haga clic en cada pestaña para conocer la información</a:t>
            </a:r>
            <a:endParaRPr b="0" i="0" sz="1600" u="none" cap="none" strike="noStrike">
              <a:solidFill>
                <a:srgbClr val="00B050"/>
              </a:solidFill>
              <a:latin typeface="Arial"/>
              <a:ea typeface="Arial"/>
              <a:cs typeface="Arial"/>
              <a:sym typeface="Arial"/>
            </a:endParaRPr>
          </a:p>
        </p:txBody>
      </p:sp>
      <p:sp>
        <p:nvSpPr>
          <p:cNvPr id="132" name="Google Shape;132;p4"/>
          <p:cNvSpPr txBox="1"/>
          <p:nvPr/>
        </p:nvSpPr>
        <p:spPr>
          <a:xfrm>
            <a:off x="498930" y="2945739"/>
            <a:ext cx="1813191" cy="307777"/>
          </a:xfrm>
          <a:prstGeom prst="rect">
            <a:avLst/>
          </a:prstGeom>
          <a:gradFill>
            <a:gsLst>
              <a:gs pos="0">
                <a:srgbClr val="306CD7"/>
              </a:gs>
              <a:gs pos="100000">
                <a:srgbClr val="90B0FF"/>
              </a:gs>
            </a:gsLst>
            <a:lin ang="16200000" scaled="0"/>
          </a:gradFill>
          <a:ln>
            <a:noFill/>
          </a:ln>
          <a:effectLst>
            <a:outerShdw blurRad="40000" rotWithShape="0" dir="5400000" dist="23000">
              <a:srgbClr val="000000">
                <a:alpha val="34117"/>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ES" sz="1400" u="none" cap="none" strike="noStrike">
                <a:solidFill>
                  <a:srgbClr val="000000"/>
                </a:solidFill>
                <a:latin typeface="Arial"/>
                <a:ea typeface="Arial"/>
                <a:cs typeface="Arial"/>
                <a:sym typeface="Arial"/>
              </a:rPr>
              <a:t>Tensores</a:t>
            </a:r>
            <a:endParaRPr b="1" i="0" sz="1400" u="none" cap="none" strike="noStrike">
              <a:solidFill>
                <a:schemeClr val="lt1"/>
              </a:solidFill>
              <a:latin typeface="Arial"/>
              <a:ea typeface="Arial"/>
              <a:cs typeface="Arial"/>
              <a:sym typeface="Arial"/>
            </a:endParaRPr>
          </a:p>
        </p:txBody>
      </p:sp>
      <p:sp>
        <p:nvSpPr>
          <p:cNvPr id="133" name="Google Shape;133;p4"/>
          <p:cNvSpPr txBox="1"/>
          <p:nvPr/>
        </p:nvSpPr>
        <p:spPr>
          <a:xfrm>
            <a:off x="498925" y="3342880"/>
            <a:ext cx="1813200" cy="359100"/>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Guía hilos </a:t>
            </a:r>
            <a:endParaRPr b="0" i="0" sz="1400" u="none" cap="none" strike="noStrike">
              <a:solidFill>
                <a:schemeClr val="dk1"/>
              </a:solidFill>
              <a:latin typeface="Arial"/>
              <a:ea typeface="Arial"/>
              <a:cs typeface="Arial"/>
              <a:sym typeface="Arial"/>
            </a:endParaRPr>
          </a:p>
        </p:txBody>
      </p:sp>
      <p:sp>
        <p:nvSpPr>
          <p:cNvPr id="134" name="Google Shape;134;p4"/>
          <p:cNvSpPr txBox="1"/>
          <p:nvPr/>
        </p:nvSpPr>
        <p:spPr>
          <a:xfrm>
            <a:off x="498929" y="3813685"/>
            <a:ext cx="1813190" cy="307777"/>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Palanca tira hilo</a:t>
            </a:r>
            <a:endParaRPr b="0" i="0" sz="1400" u="none" cap="none" strike="noStrike">
              <a:solidFill>
                <a:schemeClr val="dk1"/>
              </a:solidFill>
              <a:latin typeface="Arial"/>
              <a:ea typeface="Arial"/>
              <a:cs typeface="Arial"/>
              <a:sym typeface="Arial"/>
            </a:endParaRPr>
          </a:p>
        </p:txBody>
      </p:sp>
      <p:sp>
        <p:nvSpPr>
          <p:cNvPr id="135" name="Google Shape;135;p4"/>
          <p:cNvSpPr txBox="1"/>
          <p:nvPr/>
        </p:nvSpPr>
        <p:spPr>
          <a:xfrm>
            <a:off x="488613" y="4252755"/>
            <a:ext cx="1823506" cy="523220"/>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Regulador de puntada</a:t>
            </a:r>
            <a:endParaRPr b="0" i="0" sz="1400" u="none" cap="none" strike="noStrike">
              <a:solidFill>
                <a:schemeClr val="dk1"/>
              </a:solidFill>
              <a:latin typeface="Arial"/>
              <a:ea typeface="Arial"/>
              <a:cs typeface="Arial"/>
              <a:sym typeface="Arial"/>
            </a:endParaRPr>
          </a:p>
        </p:txBody>
      </p:sp>
      <p:sp>
        <p:nvSpPr>
          <p:cNvPr id="136" name="Google Shape;136;p4"/>
          <p:cNvSpPr txBox="1"/>
          <p:nvPr/>
        </p:nvSpPr>
        <p:spPr>
          <a:xfrm>
            <a:off x="475931" y="4892501"/>
            <a:ext cx="1813190" cy="307777"/>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Barra de aguja</a:t>
            </a:r>
            <a:endParaRPr b="0" i="0" sz="1400" u="none" cap="none" strike="noStrike">
              <a:solidFill>
                <a:schemeClr val="dk1"/>
              </a:solidFill>
              <a:latin typeface="Arial"/>
              <a:ea typeface="Arial"/>
              <a:cs typeface="Arial"/>
              <a:sym typeface="Arial"/>
            </a:endParaRPr>
          </a:p>
        </p:txBody>
      </p:sp>
      <p:sp>
        <p:nvSpPr>
          <p:cNvPr id="137" name="Google Shape;137;p4"/>
          <p:cNvSpPr txBox="1"/>
          <p:nvPr/>
        </p:nvSpPr>
        <p:spPr>
          <a:xfrm>
            <a:off x="475931" y="5315339"/>
            <a:ext cx="1813190" cy="307777"/>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Barra prensatela</a:t>
            </a:r>
            <a:endParaRPr b="0" i="0" sz="1400" u="none" cap="none" strike="noStrike">
              <a:solidFill>
                <a:srgbClr val="000000"/>
              </a:solidFill>
              <a:latin typeface="Arial"/>
              <a:ea typeface="Arial"/>
              <a:cs typeface="Arial"/>
              <a:sym typeface="Arial"/>
            </a:endParaRPr>
          </a:p>
        </p:txBody>
      </p:sp>
      <p:sp>
        <p:nvSpPr>
          <p:cNvPr id="138" name="Google Shape;138;p4"/>
          <p:cNvSpPr txBox="1"/>
          <p:nvPr/>
        </p:nvSpPr>
        <p:spPr>
          <a:xfrm>
            <a:off x="475931" y="5736535"/>
            <a:ext cx="1813190" cy="52322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Tornillo regulador presión prensatelas</a:t>
            </a:r>
            <a:r>
              <a:rPr b="1" i="0" lang="es-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39" name="Google Shape;139;p4"/>
          <p:cNvSpPr txBox="1"/>
          <p:nvPr/>
        </p:nvSpPr>
        <p:spPr>
          <a:xfrm>
            <a:off x="0" y="6947863"/>
            <a:ext cx="8410044" cy="4493658"/>
          </a:xfrm>
          <a:prstGeom prst="rect">
            <a:avLst/>
          </a:prstGeom>
          <a:gradFill>
            <a:gsLst>
              <a:gs pos="0">
                <a:srgbClr val="FFED74"/>
              </a:gs>
              <a:gs pos="35000">
                <a:srgbClr val="FFF09F"/>
              </a:gs>
              <a:gs pos="100000">
                <a:srgbClr val="FFF9D6"/>
              </a:gs>
            </a:gsLst>
            <a:lin ang="16200000" scaled="0"/>
          </a:gradFill>
          <a:ln cap="flat" cmpd="sng" w="9525">
            <a:solidFill>
              <a:srgbClr val="FFBE00"/>
            </a:solidFill>
            <a:prstDash val="solid"/>
            <a:round/>
            <a:headEnd len="sm" w="sm" type="none"/>
            <a:tailEnd len="sm" w="sm" type="none"/>
          </a:ln>
          <a:effectLst>
            <a:outerShdw blurRad="40000" rotWithShape="0" dir="5400000" dist="20000">
              <a:srgbClr val="000000">
                <a:alpha val="36862"/>
              </a:srgbClr>
            </a:outerShdw>
          </a:effectLst>
        </p:spPr>
        <p:txBody>
          <a:bodyPr anchorCtr="0" anchor="t" bIns="45700" lIns="91425" spcFirstLastPara="1" rIns="91425" wrap="square" tIns="45700">
            <a:spAutoFit/>
          </a:bodyPr>
          <a:lstStyle/>
          <a:p>
            <a:pPr indent="-342900" lvl="0" marL="342900" marR="0" rtl="0" algn="just">
              <a:lnSpc>
                <a:spcPct val="115000"/>
              </a:lnSpc>
              <a:spcBef>
                <a:spcPts val="0"/>
              </a:spcBef>
              <a:spcAft>
                <a:spcPts val="0"/>
              </a:spcAft>
              <a:buClr>
                <a:srgbClr val="000000"/>
              </a:buClr>
              <a:buSzPts val="1800"/>
              <a:buFont typeface="Noto Sans Symbols"/>
              <a:buChar char="▪"/>
            </a:pPr>
            <a:r>
              <a:rPr b="0" i="0" lang="es-ES" sz="1800" u="none" cap="none" strike="noStrike">
                <a:solidFill>
                  <a:srgbClr val="000000"/>
                </a:solidFill>
                <a:latin typeface="Arial"/>
                <a:ea typeface="Arial"/>
                <a:cs typeface="Arial"/>
                <a:sym typeface="Arial"/>
              </a:rPr>
              <a:t>Tensores: este mecanismo tiene como función regular la tensión del hilo de la aguja y controlar la alimentación del hilo para la formación de la puntada.</a:t>
            </a:r>
            <a:endParaRPr b="0" i="0" sz="1800" u="none" cap="none" strike="noStrike">
              <a:solidFill>
                <a:schemeClr val="dk1"/>
              </a:solidFill>
              <a:latin typeface="Arial"/>
              <a:ea typeface="Arial"/>
              <a:cs typeface="Arial"/>
              <a:sym typeface="Arial"/>
            </a:endParaRPr>
          </a:p>
          <a:p>
            <a:pPr indent="-342900" lvl="0" marL="342900" marR="0" rtl="0" algn="just">
              <a:lnSpc>
                <a:spcPct val="115000"/>
              </a:lnSpc>
              <a:spcBef>
                <a:spcPts val="0"/>
              </a:spcBef>
              <a:spcAft>
                <a:spcPts val="0"/>
              </a:spcAft>
              <a:buClr>
                <a:srgbClr val="000000"/>
              </a:buClr>
              <a:buSzPts val="1800"/>
              <a:buFont typeface="Noto Sans Symbols"/>
              <a:buChar char="▪"/>
            </a:pPr>
            <a:r>
              <a:rPr b="0" i="0" lang="es-ES" sz="1800" u="none" cap="none" strike="noStrike">
                <a:solidFill>
                  <a:srgbClr val="000000"/>
                </a:solidFill>
                <a:latin typeface="Arial"/>
                <a:ea typeface="Arial"/>
                <a:cs typeface="Arial"/>
                <a:sym typeface="Arial"/>
              </a:rPr>
              <a:t>Guía hilos: sirve para guiar el hilo durante todo su recorrido.</a:t>
            </a:r>
            <a:endParaRPr b="0" i="0" sz="1800" u="none" cap="none" strike="noStrike">
              <a:solidFill>
                <a:schemeClr val="dk1"/>
              </a:solidFill>
              <a:latin typeface="Arial"/>
              <a:ea typeface="Arial"/>
              <a:cs typeface="Arial"/>
              <a:sym typeface="Arial"/>
            </a:endParaRPr>
          </a:p>
          <a:p>
            <a:pPr indent="-342900" lvl="0" marL="342900" marR="0" rtl="0" algn="just">
              <a:lnSpc>
                <a:spcPct val="115000"/>
              </a:lnSpc>
              <a:spcBef>
                <a:spcPts val="0"/>
              </a:spcBef>
              <a:spcAft>
                <a:spcPts val="0"/>
              </a:spcAft>
              <a:buClr>
                <a:srgbClr val="000000"/>
              </a:buClr>
              <a:buSzPts val="1800"/>
              <a:buFont typeface="Noto Sans Symbols"/>
              <a:buChar char="▪"/>
            </a:pPr>
            <a:r>
              <a:rPr b="0" i="0" lang="es-ES" sz="1800" u="none" cap="none" strike="noStrike">
                <a:solidFill>
                  <a:srgbClr val="000000"/>
                </a:solidFill>
                <a:latin typeface="Arial"/>
                <a:ea typeface="Arial"/>
                <a:cs typeface="Arial"/>
                <a:sym typeface="Arial"/>
              </a:rPr>
              <a:t>Palanca tira hilo: es un dispositivo que tira la cantidad de hilo justa de la aguja desde su suministro. Suelta la cantidad necesaria para la formación de la puntada y saca el hilo sobrante para fijar las puntadas. </a:t>
            </a:r>
            <a:endParaRPr b="0" i="0" sz="1800" u="none" cap="none" strike="noStrike">
              <a:solidFill>
                <a:schemeClr val="dk1"/>
              </a:solidFill>
              <a:latin typeface="Arial"/>
              <a:ea typeface="Arial"/>
              <a:cs typeface="Arial"/>
              <a:sym typeface="Arial"/>
            </a:endParaRPr>
          </a:p>
          <a:p>
            <a:pPr indent="-342900" lvl="0" marL="342900" marR="0" rtl="0" algn="just">
              <a:lnSpc>
                <a:spcPct val="115000"/>
              </a:lnSpc>
              <a:spcBef>
                <a:spcPts val="0"/>
              </a:spcBef>
              <a:spcAft>
                <a:spcPts val="0"/>
              </a:spcAft>
              <a:buClr>
                <a:srgbClr val="000000"/>
              </a:buClr>
              <a:buSzPts val="1800"/>
              <a:buFont typeface="Noto Sans Symbols"/>
              <a:buChar char="▪"/>
            </a:pPr>
            <a:r>
              <a:rPr b="0" i="0" lang="es-ES" sz="1800" u="none" cap="none" strike="noStrike">
                <a:solidFill>
                  <a:srgbClr val="000000"/>
                </a:solidFill>
                <a:latin typeface="Arial"/>
                <a:ea typeface="Arial"/>
                <a:cs typeface="Arial"/>
                <a:sym typeface="Arial"/>
              </a:rPr>
              <a:t>Regulador de puntada: regula el tamaño de la puntada; mientras menos es el número más pequeña es la puntada.</a:t>
            </a:r>
            <a:endParaRPr b="0" i="0" sz="1800" u="none" cap="none" strike="noStrike">
              <a:solidFill>
                <a:schemeClr val="dk1"/>
              </a:solidFill>
              <a:latin typeface="Arial"/>
              <a:ea typeface="Arial"/>
              <a:cs typeface="Arial"/>
              <a:sym typeface="Arial"/>
            </a:endParaRPr>
          </a:p>
          <a:p>
            <a:pPr indent="-342900" lvl="0" marL="342900" marR="0" rtl="0" algn="just">
              <a:lnSpc>
                <a:spcPct val="115000"/>
              </a:lnSpc>
              <a:spcBef>
                <a:spcPts val="0"/>
              </a:spcBef>
              <a:spcAft>
                <a:spcPts val="0"/>
              </a:spcAft>
              <a:buClr>
                <a:srgbClr val="000000"/>
              </a:buClr>
              <a:buSzPts val="1800"/>
              <a:buFont typeface="Noto Sans Symbols"/>
              <a:buChar char="▪"/>
            </a:pPr>
            <a:r>
              <a:rPr b="0" i="0" lang="es-ES" sz="1800" u="none" cap="none" strike="noStrike">
                <a:solidFill>
                  <a:srgbClr val="000000"/>
                </a:solidFill>
                <a:latin typeface="Arial"/>
                <a:ea typeface="Arial"/>
                <a:cs typeface="Arial"/>
                <a:sym typeface="Arial"/>
              </a:rPr>
              <a:t>Barra de aguja: su movimiento es rectilíneo vertical, sostiene la aguja en posición.</a:t>
            </a:r>
            <a:endParaRPr b="0" i="0" sz="1800" u="none" cap="none" strike="noStrike">
              <a:solidFill>
                <a:schemeClr val="dk1"/>
              </a:solidFill>
              <a:latin typeface="Arial"/>
              <a:ea typeface="Arial"/>
              <a:cs typeface="Arial"/>
              <a:sym typeface="Arial"/>
            </a:endParaRPr>
          </a:p>
          <a:p>
            <a:pPr indent="-342900" lvl="0" marL="342900" marR="0" rtl="0" algn="just">
              <a:lnSpc>
                <a:spcPct val="115000"/>
              </a:lnSpc>
              <a:spcBef>
                <a:spcPts val="0"/>
              </a:spcBef>
              <a:spcAft>
                <a:spcPts val="0"/>
              </a:spcAft>
              <a:buClr>
                <a:srgbClr val="000000"/>
              </a:buClr>
              <a:buSzPts val="1800"/>
              <a:buFont typeface="Noto Sans Symbols"/>
              <a:buChar char="▪"/>
            </a:pPr>
            <a:r>
              <a:rPr b="0" i="0" lang="es-ES" sz="1800" u="none" cap="none" strike="noStrike">
                <a:solidFill>
                  <a:srgbClr val="000000"/>
                </a:solidFill>
                <a:latin typeface="Arial"/>
                <a:ea typeface="Arial"/>
                <a:cs typeface="Arial"/>
                <a:sym typeface="Arial"/>
              </a:rPr>
              <a:t>Barra prensatela: barra que sujeta el prensatela o pie de la máquina.</a:t>
            </a:r>
            <a:endParaRPr b="0" i="0" sz="1800" u="none" cap="none" strike="noStrike">
              <a:solidFill>
                <a:schemeClr val="dk1"/>
              </a:solidFill>
              <a:latin typeface="Arial"/>
              <a:ea typeface="Arial"/>
              <a:cs typeface="Arial"/>
              <a:sym typeface="Arial"/>
            </a:endParaRPr>
          </a:p>
          <a:p>
            <a:pPr indent="-342900" lvl="0" marL="342900" marR="0" rtl="0" algn="just">
              <a:lnSpc>
                <a:spcPct val="115000"/>
              </a:lnSpc>
              <a:spcBef>
                <a:spcPts val="0"/>
              </a:spcBef>
              <a:spcAft>
                <a:spcPts val="0"/>
              </a:spcAft>
              <a:buClr>
                <a:srgbClr val="000000"/>
              </a:buClr>
              <a:buSzPts val="1800"/>
              <a:buFont typeface="Noto Sans Symbols"/>
              <a:buChar char="▪"/>
            </a:pPr>
            <a:r>
              <a:rPr b="0" i="0" lang="es-ES" sz="1800" u="none" cap="none" strike="noStrike">
                <a:solidFill>
                  <a:srgbClr val="000000"/>
                </a:solidFill>
                <a:latin typeface="Arial"/>
                <a:ea typeface="Arial"/>
                <a:cs typeface="Arial"/>
                <a:sym typeface="Arial"/>
              </a:rPr>
              <a:t>Tornillo regulador presión prensatelas: este tornillo sirve para regular la presión que hay entre el prensatelas y la alimentación.</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40" name="Google Shape;140;p4"/>
          <p:cNvPicPr preferRelativeResize="0"/>
          <p:nvPr/>
        </p:nvPicPr>
        <p:blipFill rotWithShape="1">
          <a:blip r:embed="rId3">
            <a:alphaModFix/>
          </a:blip>
          <a:srcRect b="0" l="0" r="0" t="0"/>
          <a:stretch/>
        </p:blipFill>
        <p:spPr>
          <a:xfrm>
            <a:off x="7403150" y="120695"/>
            <a:ext cx="831300" cy="849063"/>
          </a:xfrm>
          <a:prstGeom prst="rect">
            <a:avLst/>
          </a:prstGeom>
          <a:noFill/>
          <a:ln>
            <a:noFill/>
          </a:ln>
        </p:spPr>
      </p:pic>
    </p:spTree>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5"/>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6" name="Google Shape;146;p5"/>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rgbClr val="FF0000"/>
                </a:solidFill>
                <a:latin typeface="Arial"/>
                <a:ea typeface="Arial"/>
                <a:cs typeface="Arial"/>
                <a:sym typeface="Arial"/>
              </a:rPr>
              <a:t>Información para el botón: Ajustes a las máquinas.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Incluir botón de navegación adelante.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Diagramar de acuerdo con el diseño del slide. </a:t>
            </a:r>
            <a:endParaRPr b="0" i="0" sz="1400" u="none" cap="none" strike="noStrike">
              <a:solidFill>
                <a:schemeClr val="dk1"/>
              </a:solidFill>
              <a:latin typeface="Arial"/>
              <a:ea typeface="Arial"/>
              <a:cs typeface="Arial"/>
              <a:sym typeface="Arial"/>
            </a:endParaRPr>
          </a:p>
        </p:txBody>
      </p:sp>
      <p:sp>
        <p:nvSpPr>
          <p:cNvPr id="147" name="Google Shape;147;p5"/>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48" name="Google Shape;148;p5"/>
          <p:cNvSpPr/>
          <p:nvPr/>
        </p:nvSpPr>
        <p:spPr>
          <a:xfrm>
            <a:off x="8253350" y="5602432"/>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sng" cap="none" strike="noStrike">
                <a:solidFill>
                  <a:schemeClr val="hlink"/>
                </a:solidFill>
                <a:latin typeface="Arial"/>
                <a:ea typeface="Arial"/>
                <a:cs typeface="Arial"/>
                <a:sym typeface="Arial"/>
                <a:hlinkClick r:id="rId3"/>
              </a:rPr>
              <a:t>https://www.shutterstock.com/es/image-photo/rolls-colored-fabric-on-black-background-392408785</a:t>
            </a:r>
            <a:r>
              <a:rPr b="0" i="0" lang="es-ES" sz="1200" u="none" cap="none" strike="noStrike">
                <a:solidFill>
                  <a:schemeClr val="dk1"/>
                </a:solidFill>
                <a:latin typeface="Arial"/>
                <a:ea typeface="Arial"/>
                <a:cs typeface="Arial"/>
                <a:sym typeface="Arial"/>
              </a:rPr>
              <a:t> </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49" name="Google Shape;149;p5"/>
          <p:cNvPicPr preferRelativeResize="0"/>
          <p:nvPr/>
        </p:nvPicPr>
        <p:blipFill rotWithShape="1">
          <a:blip r:embed="rId4">
            <a:alphaModFix/>
          </a:blip>
          <a:srcRect b="0" l="0" r="0" t="0"/>
          <a:stretch/>
        </p:blipFill>
        <p:spPr>
          <a:xfrm>
            <a:off x="1" y="33411"/>
            <a:ext cx="6912197" cy="4463936"/>
          </a:xfrm>
          <a:prstGeom prst="rect">
            <a:avLst/>
          </a:prstGeom>
          <a:noFill/>
          <a:ln>
            <a:noFill/>
          </a:ln>
        </p:spPr>
      </p:pic>
      <p:sp>
        <p:nvSpPr>
          <p:cNvPr id="150" name="Google Shape;150;p5"/>
          <p:cNvSpPr txBox="1"/>
          <p:nvPr/>
        </p:nvSpPr>
        <p:spPr>
          <a:xfrm>
            <a:off x="1976742" y="534847"/>
            <a:ext cx="4715888" cy="545727"/>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FFF2CC"/>
              </a:buClr>
              <a:buSzPts val="2800"/>
              <a:buFont typeface="Arial"/>
              <a:buNone/>
            </a:pPr>
            <a:r>
              <a:rPr b="1" i="0" lang="es-ES" sz="2800" u="none" cap="none" strike="noStrike">
                <a:solidFill>
                  <a:srgbClr val="FFF2CC"/>
                </a:solidFill>
                <a:latin typeface="Arial"/>
                <a:ea typeface="Arial"/>
                <a:cs typeface="Arial"/>
                <a:sym typeface="Arial"/>
              </a:rPr>
              <a:t>Ajustes a las máquinas</a:t>
            </a:r>
            <a:endParaRPr b="1" i="0" sz="3600" u="none" cap="none" strike="noStrike">
              <a:solidFill>
                <a:srgbClr val="FFF2CC"/>
              </a:solidFill>
              <a:latin typeface="Arial"/>
              <a:ea typeface="Arial"/>
              <a:cs typeface="Arial"/>
              <a:sym typeface="Arial"/>
            </a:endParaRPr>
          </a:p>
        </p:txBody>
      </p:sp>
      <p:sp>
        <p:nvSpPr>
          <p:cNvPr id="151" name="Google Shape;151;p5"/>
          <p:cNvSpPr txBox="1"/>
          <p:nvPr/>
        </p:nvSpPr>
        <p:spPr>
          <a:xfrm>
            <a:off x="1995499" y="3330044"/>
            <a:ext cx="5485373" cy="31393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000000"/>
                </a:solidFill>
                <a:latin typeface="Arial"/>
                <a:ea typeface="Arial"/>
                <a:cs typeface="Arial"/>
                <a:sym typeface="Arial"/>
              </a:rPr>
              <a:t>En la industria de la confección, las telas, los hilos, las agujas y demás materiales son muy variables. A esto se suman los diseños, que son cambiantes como el tiempo. Si hablamos de diseño, hablamos de prendas, y las prendas se encuentran para muchos usos, como son: ropa interior, ropa hogar, calzado, ropa exterior, carpas protectoras, velas de viento, maletas, estuches, etc. Para poder realizar cualquier operación en una de estas prendas, se necesita una combinación de costura; esta combinación de costura la llamamos ajuste.</a:t>
            </a:r>
            <a:endParaRPr b="0" i="0" sz="1800" u="none" cap="none" strike="noStrike">
              <a:solidFill>
                <a:srgbClr val="000000"/>
              </a:solidFill>
              <a:latin typeface="Arial"/>
              <a:ea typeface="Arial"/>
              <a:cs typeface="Arial"/>
              <a:sym typeface="Arial"/>
            </a:endParaRPr>
          </a:p>
        </p:txBody>
      </p:sp>
      <p:pic>
        <p:nvPicPr>
          <p:cNvPr id="152" name="Google Shape;152;p5"/>
          <p:cNvPicPr preferRelativeResize="0"/>
          <p:nvPr/>
        </p:nvPicPr>
        <p:blipFill rotWithShape="1">
          <a:blip r:embed="rId5">
            <a:alphaModFix/>
          </a:blip>
          <a:srcRect b="0" l="0" r="0" t="0"/>
          <a:stretch/>
        </p:blipFill>
        <p:spPr>
          <a:xfrm>
            <a:off x="7557248" y="3493471"/>
            <a:ext cx="629956" cy="614008"/>
          </a:xfrm>
          <a:prstGeom prst="rect">
            <a:avLst/>
          </a:prstGeom>
          <a:noFill/>
          <a:ln>
            <a:noFill/>
          </a:ln>
        </p:spPr>
      </p:pic>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6"/>
          <p:cNvPicPr preferRelativeResize="0"/>
          <p:nvPr/>
        </p:nvPicPr>
        <p:blipFill rotWithShape="1">
          <a:blip r:embed="rId3">
            <a:alphaModFix/>
          </a:blip>
          <a:srcRect b="0" l="0" r="0" t="0"/>
          <a:stretch/>
        </p:blipFill>
        <p:spPr>
          <a:xfrm>
            <a:off x="-3739" y="725113"/>
            <a:ext cx="8257089" cy="5376964"/>
          </a:xfrm>
          <a:prstGeom prst="rect">
            <a:avLst/>
          </a:prstGeom>
          <a:noFill/>
          <a:ln>
            <a:noFill/>
          </a:ln>
        </p:spPr>
      </p:pic>
      <p:sp>
        <p:nvSpPr>
          <p:cNvPr id="158" name="Google Shape;158;p6"/>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9" name="Google Shape;159;p6"/>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Incluir botones de navegación adelante y atrás.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Diagramar de acuerdo con el diseño del slide. </a:t>
            </a:r>
            <a:endParaRPr b="0" i="0" sz="1400" u="none" cap="none" strike="noStrike">
              <a:solidFill>
                <a:schemeClr val="dk1"/>
              </a:solidFill>
              <a:latin typeface="Arial"/>
              <a:ea typeface="Arial"/>
              <a:cs typeface="Arial"/>
              <a:sym typeface="Arial"/>
            </a:endParaRPr>
          </a:p>
        </p:txBody>
      </p:sp>
      <p:sp>
        <p:nvSpPr>
          <p:cNvPr id="160" name="Google Shape;160;p6"/>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61" name="Google Shape;161;p6"/>
          <p:cNvSpPr/>
          <p:nvPr/>
        </p:nvSpPr>
        <p:spPr>
          <a:xfrm>
            <a:off x="8253350" y="5602432"/>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sng" cap="none" strike="noStrike">
                <a:solidFill>
                  <a:schemeClr val="hlink"/>
                </a:solidFill>
                <a:latin typeface="Arial"/>
                <a:ea typeface="Arial"/>
                <a:cs typeface="Arial"/>
                <a:sym typeface="Arial"/>
                <a:hlinkClick r:id="rId4"/>
              </a:rPr>
              <a:t>https://www.shutterstock.com/es/image-photo/hands-seamstress-using-seam-ripper-rip-1751440088</a:t>
            </a:r>
            <a:r>
              <a:rPr b="0" i="0" lang="es-ES" sz="1200" u="none" cap="none" strike="noStrike">
                <a:solidFill>
                  <a:schemeClr val="dk1"/>
                </a:solidFill>
                <a:latin typeface="Arial"/>
                <a:ea typeface="Arial"/>
                <a:cs typeface="Arial"/>
                <a:sym typeface="Arial"/>
              </a:rPr>
              <a:t> </a:t>
            </a:r>
            <a:endParaRPr b="0" i="0" sz="1200" u="none" cap="none" strike="noStrike">
              <a:solidFill>
                <a:schemeClr val="dk1"/>
              </a:solidFill>
              <a:latin typeface="Arial"/>
              <a:ea typeface="Arial"/>
              <a:cs typeface="Arial"/>
              <a:sym typeface="Arial"/>
            </a:endParaRPr>
          </a:p>
        </p:txBody>
      </p:sp>
      <p:sp>
        <p:nvSpPr>
          <p:cNvPr id="162" name="Google Shape;162;p6"/>
          <p:cNvSpPr txBox="1"/>
          <p:nvPr/>
        </p:nvSpPr>
        <p:spPr>
          <a:xfrm>
            <a:off x="298315" y="1735122"/>
            <a:ext cx="7094706" cy="3356945"/>
          </a:xfrm>
          <a:prstGeom prst="rect">
            <a:avLst/>
          </a:prstGeom>
          <a:noFill/>
          <a:ln>
            <a:noFill/>
          </a:ln>
        </p:spPr>
        <p:txBody>
          <a:bodyPr anchorCtr="0" anchor="t" bIns="45700" lIns="91425" spcFirstLastPara="1" rIns="91425" wrap="square" tIns="45700">
            <a:spAutoFit/>
          </a:bodyPr>
          <a:lstStyle/>
          <a:p>
            <a:pPr indent="0" lvl="0" marL="457200" marR="0" rtl="0" algn="l">
              <a:lnSpc>
                <a:spcPct val="115000"/>
              </a:lnSpc>
              <a:spcBef>
                <a:spcPts val="0"/>
              </a:spcBef>
              <a:spcAft>
                <a:spcPts val="0"/>
              </a:spcAft>
              <a:buClr>
                <a:srgbClr val="000000"/>
              </a:buClr>
              <a:buSzPts val="1800"/>
              <a:buFont typeface="Arial"/>
              <a:buNone/>
            </a:pPr>
            <a:r>
              <a:rPr b="0" i="0" lang="es-ES" sz="1800" u="none" cap="none" strike="noStrike">
                <a:solidFill>
                  <a:srgbClr val="000000"/>
                </a:solidFill>
                <a:latin typeface="Arial"/>
                <a:ea typeface="Arial"/>
                <a:cs typeface="Arial"/>
                <a:sym typeface="Arial"/>
              </a:rPr>
              <a:t>Muchos problemas de costura, como el deslizamiento de la tela y el fruncido de la costura, pueden solucionarse comprendiendo los tipos y funciones de los alimentadores y prensatelas (ajustes).</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800"/>
              <a:buFont typeface="Arial"/>
              <a:buNone/>
            </a:pPr>
            <a:r>
              <a:rPr b="0" i="0" lang="es-ES" sz="1800" u="none" cap="none" strike="noStrike">
                <a:solidFill>
                  <a:srgbClr val="000000"/>
                </a:solidFill>
                <a:latin typeface="Arial"/>
                <a:ea typeface="Arial"/>
                <a:cs typeface="Arial"/>
                <a:sym typeface="Arial"/>
              </a:rPr>
              <a:t>Para poder entender el desplazamiento de los materiales a coser y los problemas que estos nos pueden ocasionar por una mala selección del ajuste, se debe entender el funcionamiento y la importancia de cada uno de los elementos que lo componen en los diferentes tipos de máquina.</a:t>
            </a:r>
            <a:endParaRPr b="0" i="0" sz="2400" u="none" cap="none" strike="noStrike">
              <a:solidFill>
                <a:srgbClr val="000000"/>
              </a:solidFill>
              <a:latin typeface="Arial"/>
              <a:ea typeface="Arial"/>
              <a:cs typeface="Arial"/>
              <a:sym typeface="Arial"/>
            </a:endParaRPr>
          </a:p>
        </p:txBody>
      </p:sp>
      <p:pic>
        <p:nvPicPr>
          <p:cNvPr id="163" name="Google Shape;163;p6"/>
          <p:cNvPicPr preferRelativeResize="0"/>
          <p:nvPr/>
        </p:nvPicPr>
        <p:blipFill rotWithShape="1">
          <a:blip r:embed="rId5">
            <a:alphaModFix/>
          </a:blip>
          <a:srcRect b="0" l="0" r="0" t="0"/>
          <a:stretch/>
        </p:blipFill>
        <p:spPr>
          <a:xfrm>
            <a:off x="7557248" y="3493471"/>
            <a:ext cx="629956" cy="614008"/>
          </a:xfrm>
          <a:prstGeom prst="rect">
            <a:avLst/>
          </a:prstGeom>
          <a:noFill/>
          <a:ln>
            <a:noFill/>
          </a:ln>
        </p:spPr>
      </p:pic>
      <p:pic>
        <p:nvPicPr>
          <p:cNvPr id="164" name="Google Shape;164;p6"/>
          <p:cNvPicPr preferRelativeResize="0"/>
          <p:nvPr/>
        </p:nvPicPr>
        <p:blipFill rotWithShape="1">
          <a:blip r:embed="rId6">
            <a:alphaModFix/>
          </a:blip>
          <a:srcRect b="0" l="0" r="0" t="0"/>
          <a:stretch/>
        </p:blipFill>
        <p:spPr>
          <a:xfrm>
            <a:off x="-35563" y="3471204"/>
            <a:ext cx="629956" cy="613378"/>
          </a:xfrm>
          <a:prstGeom prst="rect">
            <a:avLst/>
          </a:prstGeom>
          <a:noFill/>
          <a:ln>
            <a:noFill/>
          </a:ln>
        </p:spPr>
      </p:pic>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7"/>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0" name="Google Shape;170;p7"/>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Diagramar de acuerdo con el diseño del slide.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Incluir botones de navegación adelante y atrás.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p:txBody>
      </p:sp>
      <p:sp>
        <p:nvSpPr>
          <p:cNvPr id="171" name="Google Shape;171;p7"/>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72" name="Google Shape;172;p7"/>
          <p:cNvSpPr/>
          <p:nvPr/>
        </p:nvSpPr>
        <p:spPr>
          <a:xfrm>
            <a:off x="8253350" y="5602432"/>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 de las imágenes:  </a:t>
            </a:r>
            <a:r>
              <a:rPr b="0" i="0" lang="es-ES" sz="1200" u="sng" cap="none" strike="noStrike">
                <a:solidFill>
                  <a:schemeClr val="hlink"/>
                </a:solidFill>
                <a:latin typeface="Arial"/>
                <a:ea typeface="Arial"/>
                <a:cs typeface="Arial"/>
                <a:sym typeface="Arial"/>
                <a:hlinkClick r:id="rId3"/>
              </a:rPr>
              <a:t>https://www.shutterstock.com/es/image-photo/repair-sewing-equipment-overlock-hand-screwdriver-1729715026</a:t>
            </a:r>
            <a:r>
              <a:rPr b="0" i="0" lang="es-ES" sz="12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73" name="Google Shape;173;p7"/>
          <p:cNvSpPr txBox="1"/>
          <p:nvPr/>
        </p:nvSpPr>
        <p:spPr>
          <a:xfrm>
            <a:off x="0" y="588874"/>
            <a:ext cx="3938649" cy="4233426"/>
          </a:xfrm>
          <a:prstGeom prst="rect">
            <a:avLst/>
          </a:prstGeom>
          <a:noFill/>
          <a:ln>
            <a:noFill/>
          </a:ln>
        </p:spPr>
        <p:txBody>
          <a:bodyPr anchorCtr="0" anchor="t" bIns="45700" lIns="91425" spcFirstLastPara="1" rIns="91425" wrap="square" tIns="45700">
            <a:spAutoFit/>
          </a:bodyPr>
          <a:lstStyle/>
          <a:p>
            <a:pPr indent="0" lvl="0" marL="457200" marR="0" rtl="0" algn="l">
              <a:lnSpc>
                <a:spcPct val="115000"/>
              </a:lnSpc>
              <a:spcBef>
                <a:spcPts val="0"/>
              </a:spcBef>
              <a:spcAft>
                <a:spcPts val="0"/>
              </a:spcAft>
              <a:buClr>
                <a:srgbClr val="000000"/>
              </a:buClr>
              <a:buSzPts val="1800"/>
              <a:buFont typeface="Arial"/>
              <a:buNone/>
            </a:pPr>
            <a:r>
              <a:rPr b="0" i="0" lang="es-ES" sz="1800" u="none" cap="none" strike="noStrike">
                <a:solidFill>
                  <a:srgbClr val="000000"/>
                </a:solidFill>
                <a:latin typeface="Arial"/>
                <a:ea typeface="Arial"/>
                <a:cs typeface="Arial"/>
                <a:sym typeface="Arial"/>
              </a:rPr>
              <a:t>Por consiguiente, se manejan dos tipos de ajuste: uno, cuando encontramos máquinas de una, dos o más agujas; esto permite que se ajusten las máquinas según el tipo de material a trabajar, si es liviano (licras), si es semipesado (dacrón) o si es pesado (</a:t>
            </a:r>
            <a:r>
              <a:rPr b="0" i="1" lang="es-ES" sz="1800" u="none" cap="none" strike="noStrike">
                <a:solidFill>
                  <a:srgbClr val="000000"/>
                </a:solidFill>
                <a:latin typeface="Arial"/>
                <a:ea typeface="Arial"/>
                <a:cs typeface="Arial"/>
                <a:sym typeface="Arial"/>
              </a:rPr>
              <a:t>jean</a:t>
            </a:r>
            <a:r>
              <a:rPr b="0" i="0" lang="es-ES" sz="1800" u="none" cap="none" strike="noStrike">
                <a:solidFill>
                  <a:srgbClr val="000000"/>
                </a:solidFill>
                <a:latin typeface="Arial"/>
                <a:ea typeface="Arial"/>
                <a:cs typeface="Arial"/>
                <a:sym typeface="Arial"/>
              </a:rPr>
              <a:t>). Y el otro ajuste describe la distancia entre agujas; debido a ello, entra otro elemento en el conjunto, el soporte de las agujas. </a:t>
            </a:r>
            <a:endParaRPr b="0" i="0" sz="1800" u="none" cap="none" strike="noStrike">
              <a:solidFill>
                <a:srgbClr val="000000"/>
              </a:solidFill>
              <a:latin typeface="Arial"/>
              <a:ea typeface="Arial"/>
              <a:cs typeface="Arial"/>
              <a:sym typeface="Arial"/>
            </a:endParaRPr>
          </a:p>
        </p:txBody>
      </p:sp>
      <p:pic>
        <p:nvPicPr>
          <p:cNvPr id="174" name="Google Shape;174;p7"/>
          <p:cNvPicPr preferRelativeResize="0"/>
          <p:nvPr/>
        </p:nvPicPr>
        <p:blipFill rotWithShape="1">
          <a:blip r:embed="rId4">
            <a:alphaModFix/>
          </a:blip>
          <a:srcRect b="0" l="0" r="0" t="0"/>
          <a:stretch/>
        </p:blipFill>
        <p:spPr>
          <a:xfrm>
            <a:off x="4124612" y="1648768"/>
            <a:ext cx="3697641" cy="2405167"/>
          </a:xfrm>
          <a:prstGeom prst="rect">
            <a:avLst/>
          </a:prstGeom>
          <a:noFill/>
          <a:ln>
            <a:noFill/>
          </a:ln>
        </p:spPr>
      </p:pic>
      <p:sp>
        <p:nvSpPr>
          <p:cNvPr id="175" name="Google Shape;175;p7"/>
          <p:cNvSpPr txBox="1"/>
          <p:nvPr/>
        </p:nvSpPr>
        <p:spPr>
          <a:xfrm>
            <a:off x="486143" y="5259607"/>
            <a:ext cx="7336110"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000000"/>
                </a:solidFill>
                <a:latin typeface="Arial"/>
                <a:ea typeface="Arial"/>
                <a:cs typeface="Arial"/>
                <a:sym typeface="Arial"/>
              </a:rPr>
              <a:t>En complemento, el ajuste deriva básicamente en el agarre del diente respecto al tipo de tela.</a:t>
            </a:r>
            <a:endParaRPr b="0" i="0" sz="1400" u="none" cap="none" strike="noStrike">
              <a:solidFill>
                <a:srgbClr val="000000"/>
              </a:solidFill>
              <a:latin typeface="Arial"/>
              <a:ea typeface="Arial"/>
              <a:cs typeface="Arial"/>
              <a:sym typeface="Arial"/>
            </a:endParaRPr>
          </a:p>
        </p:txBody>
      </p:sp>
      <p:pic>
        <p:nvPicPr>
          <p:cNvPr id="176" name="Google Shape;176;p7"/>
          <p:cNvPicPr preferRelativeResize="0"/>
          <p:nvPr/>
        </p:nvPicPr>
        <p:blipFill rotWithShape="1">
          <a:blip r:embed="rId5">
            <a:alphaModFix/>
          </a:blip>
          <a:srcRect b="0" l="0" r="0" t="0"/>
          <a:stretch/>
        </p:blipFill>
        <p:spPr>
          <a:xfrm>
            <a:off x="-314978" y="3605741"/>
            <a:ext cx="629956" cy="613378"/>
          </a:xfrm>
          <a:prstGeom prst="rect">
            <a:avLst/>
          </a:prstGeom>
          <a:noFill/>
          <a:ln>
            <a:noFill/>
          </a:ln>
        </p:spPr>
      </p:pic>
      <p:pic>
        <p:nvPicPr>
          <p:cNvPr id="177" name="Google Shape;177;p7"/>
          <p:cNvPicPr preferRelativeResize="0"/>
          <p:nvPr/>
        </p:nvPicPr>
        <p:blipFill rotWithShape="1">
          <a:blip r:embed="rId6">
            <a:alphaModFix/>
          </a:blip>
          <a:srcRect b="0" l="0" r="0" t="0"/>
          <a:stretch/>
        </p:blipFill>
        <p:spPr>
          <a:xfrm>
            <a:off x="7938372" y="3659491"/>
            <a:ext cx="629956" cy="614008"/>
          </a:xfrm>
          <a:prstGeom prst="rect">
            <a:avLst/>
          </a:prstGeom>
          <a:noFill/>
          <a:ln>
            <a:noFill/>
          </a:ln>
        </p:spPr>
      </p:pic>
    </p:spTree>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8"/>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3" name="Google Shape;183;p8"/>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Diagramar de acuerdo con el diseño del slide.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Incluir botones de navegación adelante y atrás.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p:txBody>
      </p:sp>
      <p:sp>
        <p:nvSpPr>
          <p:cNvPr id="184" name="Google Shape;184;p8"/>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85" name="Google Shape;185;p8"/>
          <p:cNvSpPr/>
          <p:nvPr/>
        </p:nvSpPr>
        <p:spPr>
          <a:xfrm>
            <a:off x="8253350" y="5602432"/>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 de las imágenes: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Figura: </a:t>
            </a:r>
            <a:r>
              <a:rPr b="0" i="0" lang="es-ES" sz="1200" u="none" cap="none" strike="noStrike">
                <a:solidFill>
                  <a:srgbClr val="FF0000"/>
                </a:solidFill>
                <a:latin typeface="Arial"/>
                <a:ea typeface="Arial"/>
                <a:cs typeface="Arial"/>
                <a:sym typeface="Arial"/>
              </a:rPr>
              <a:t>Dientes</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Fuente: elaboración propia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Figura: </a:t>
            </a:r>
            <a:r>
              <a:rPr b="0" i="0" lang="es-ES" sz="1200" u="none" cap="none" strike="noStrike">
                <a:solidFill>
                  <a:srgbClr val="FF0000"/>
                </a:solidFill>
                <a:latin typeface="Arial"/>
                <a:ea typeface="Arial"/>
                <a:cs typeface="Arial"/>
                <a:sym typeface="Arial"/>
              </a:rPr>
              <a:t>Planchuela</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Fuente: elaboración propia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Figura: </a:t>
            </a:r>
            <a:r>
              <a:rPr b="0" i="0" lang="es-ES" sz="1200" u="none" cap="none" strike="noStrike">
                <a:solidFill>
                  <a:srgbClr val="FF0000"/>
                </a:solidFill>
                <a:latin typeface="Arial"/>
                <a:ea typeface="Arial"/>
                <a:cs typeface="Arial"/>
                <a:sym typeface="Arial"/>
              </a:rPr>
              <a:t>Pie prensatela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Fuente: elaboración propia</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p:txBody>
      </p:sp>
      <p:sp>
        <p:nvSpPr>
          <p:cNvPr id="186" name="Google Shape;186;p8"/>
          <p:cNvSpPr txBox="1"/>
          <p:nvPr/>
        </p:nvSpPr>
        <p:spPr>
          <a:xfrm>
            <a:off x="2611683" y="374180"/>
            <a:ext cx="2821021" cy="383823"/>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457200" marR="0" rtl="0" algn="just">
              <a:lnSpc>
                <a:spcPct val="115000"/>
              </a:lnSpc>
              <a:spcBef>
                <a:spcPts val="0"/>
              </a:spcBef>
              <a:spcAft>
                <a:spcPts val="0"/>
              </a:spcAft>
              <a:buClr>
                <a:srgbClr val="FFF2CC"/>
              </a:buClr>
              <a:buSzPts val="1800"/>
              <a:buFont typeface="Arial"/>
              <a:buNone/>
            </a:pPr>
            <a:r>
              <a:rPr b="1" i="0" lang="es-ES" sz="1800" u="none" cap="none" strike="noStrike">
                <a:solidFill>
                  <a:srgbClr val="FFF2CC"/>
                </a:solidFill>
                <a:latin typeface="Arial"/>
                <a:ea typeface="Arial"/>
                <a:cs typeface="Arial"/>
                <a:sym typeface="Arial"/>
              </a:rPr>
              <a:t>Ajuste de plana</a:t>
            </a:r>
            <a:endParaRPr b="1" i="0" sz="2400" u="none" cap="none" strike="noStrike">
              <a:solidFill>
                <a:srgbClr val="FFF2CC"/>
              </a:solidFill>
              <a:latin typeface="Arial"/>
              <a:ea typeface="Arial"/>
              <a:cs typeface="Arial"/>
              <a:sym typeface="Arial"/>
            </a:endParaRPr>
          </a:p>
        </p:txBody>
      </p:sp>
      <p:pic>
        <p:nvPicPr>
          <p:cNvPr id="187" name="Google Shape;187;p8"/>
          <p:cNvPicPr preferRelativeResize="0"/>
          <p:nvPr/>
        </p:nvPicPr>
        <p:blipFill rotWithShape="1">
          <a:blip r:embed="rId3">
            <a:alphaModFix/>
          </a:blip>
          <a:srcRect b="0" l="0" r="0" t="0"/>
          <a:stretch/>
        </p:blipFill>
        <p:spPr>
          <a:xfrm>
            <a:off x="534499" y="4380866"/>
            <a:ext cx="1791970" cy="2037080"/>
          </a:xfrm>
          <a:prstGeom prst="rect">
            <a:avLst/>
          </a:prstGeom>
          <a:noFill/>
          <a:ln>
            <a:noFill/>
          </a:ln>
        </p:spPr>
      </p:pic>
      <p:pic>
        <p:nvPicPr>
          <p:cNvPr id="188" name="Google Shape;188;p8"/>
          <p:cNvPicPr preferRelativeResize="0"/>
          <p:nvPr/>
        </p:nvPicPr>
        <p:blipFill rotWithShape="1">
          <a:blip r:embed="rId4">
            <a:alphaModFix/>
          </a:blip>
          <a:srcRect b="0" l="0" r="0" t="0"/>
          <a:stretch/>
        </p:blipFill>
        <p:spPr>
          <a:xfrm>
            <a:off x="2845697" y="4460055"/>
            <a:ext cx="2296795" cy="1980565"/>
          </a:xfrm>
          <a:prstGeom prst="rect">
            <a:avLst/>
          </a:prstGeom>
          <a:noFill/>
          <a:ln>
            <a:noFill/>
          </a:ln>
        </p:spPr>
      </p:pic>
      <p:pic>
        <p:nvPicPr>
          <p:cNvPr id="189" name="Google Shape;189;p8"/>
          <p:cNvPicPr preferRelativeResize="0"/>
          <p:nvPr/>
        </p:nvPicPr>
        <p:blipFill rotWithShape="1">
          <a:blip r:embed="rId5">
            <a:alphaModFix/>
          </a:blip>
          <a:srcRect b="0" l="0" r="0" t="0"/>
          <a:stretch/>
        </p:blipFill>
        <p:spPr>
          <a:xfrm>
            <a:off x="5765143" y="4387533"/>
            <a:ext cx="2158365" cy="2023745"/>
          </a:xfrm>
          <a:prstGeom prst="rect">
            <a:avLst/>
          </a:prstGeom>
          <a:noFill/>
          <a:ln>
            <a:noFill/>
          </a:ln>
        </p:spPr>
      </p:pic>
      <p:sp>
        <p:nvSpPr>
          <p:cNvPr id="190" name="Google Shape;190;p8"/>
          <p:cNvSpPr txBox="1"/>
          <p:nvPr/>
        </p:nvSpPr>
        <p:spPr>
          <a:xfrm>
            <a:off x="421529" y="6466834"/>
            <a:ext cx="201791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400"/>
              <a:buFont typeface="Arial"/>
              <a:buNone/>
            </a:pPr>
            <a:r>
              <a:rPr b="0" i="0" lang="es-ES" sz="1400" u="none" cap="none" strike="noStrike">
                <a:solidFill>
                  <a:srgbClr val="00B050"/>
                </a:solidFill>
                <a:latin typeface="Arial"/>
                <a:ea typeface="Arial"/>
                <a:cs typeface="Arial"/>
                <a:sym typeface="Arial"/>
              </a:rPr>
              <a:t>Dientes</a:t>
            </a:r>
            <a:endParaRPr b="0" i="0" sz="1400" u="none" cap="none" strike="noStrike">
              <a:solidFill>
                <a:srgbClr val="00B050"/>
              </a:solidFill>
              <a:latin typeface="Arial"/>
              <a:ea typeface="Arial"/>
              <a:cs typeface="Arial"/>
              <a:sym typeface="Arial"/>
            </a:endParaRPr>
          </a:p>
        </p:txBody>
      </p:sp>
      <p:sp>
        <p:nvSpPr>
          <p:cNvPr id="191" name="Google Shape;191;p8"/>
          <p:cNvSpPr txBox="1"/>
          <p:nvPr/>
        </p:nvSpPr>
        <p:spPr>
          <a:xfrm>
            <a:off x="2898164" y="6466834"/>
            <a:ext cx="201791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400"/>
              <a:buFont typeface="Arial"/>
              <a:buNone/>
            </a:pPr>
            <a:r>
              <a:rPr b="0" i="0" lang="es-ES" sz="1400" u="none" cap="none" strike="noStrike">
                <a:solidFill>
                  <a:srgbClr val="00B050"/>
                </a:solidFill>
                <a:latin typeface="Arial"/>
                <a:ea typeface="Arial"/>
                <a:cs typeface="Arial"/>
                <a:sym typeface="Arial"/>
              </a:rPr>
              <a:t>Planchuela</a:t>
            </a:r>
            <a:endParaRPr b="0" i="0" sz="1400" u="none" cap="none" strike="noStrike">
              <a:solidFill>
                <a:srgbClr val="00B050"/>
              </a:solidFill>
              <a:latin typeface="Arial"/>
              <a:ea typeface="Arial"/>
              <a:cs typeface="Arial"/>
              <a:sym typeface="Arial"/>
            </a:endParaRPr>
          </a:p>
        </p:txBody>
      </p:sp>
      <p:sp>
        <p:nvSpPr>
          <p:cNvPr id="192" name="Google Shape;192;p8"/>
          <p:cNvSpPr txBox="1"/>
          <p:nvPr/>
        </p:nvSpPr>
        <p:spPr>
          <a:xfrm>
            <a:off x="5575757" y="6498874"/>
            <a:ext cx="201791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400"/>
              <a:buFont typeface="Arial"/>
              <a:buNone/>
            </a:pPr>
            <a:r>
              <a:rPr b="0" i="0" lang="es-ES" sz="1400" u="none" cap="none" strike="noStrike">
                <a:solidFill>
                  <a:srgbClr val="00B050"/>
                </a:solidFill>
                <a:latin typeface="Arial"/>
                <a:ea typeface="Arial"/>
                <a:cs typeface="Arial"/>
                <a:sym typeface="Arial"/>
              </a:rPr>
              <a:t>Pie prensatelas</a:t>
            </a:r>
            <a:endParaRPr b="0" i="0" sz="1400" u="none" cap="none" strike="noStrike">
              <a:solidFill>
                <a:srgbClr val="00B050"/>
              </a:solidFill>
              <a:latin typeface="Arial"/>
              <a:ea typeface="Arial"/>
              <a:cs typeface="Arial"/>
              <a:sym typeface="Arial"/>
            </a:endParaRPr>
          </a:p>
        </p:txBody>
      </p:sp>
      <p:sp>
        <p:nvSpPr>
          <p:cNvPr id="193" name="Google Shape;193;p8"/>
          <p:cNvSpPr txBox="1"/>
          <p:nvPr/>
        </p:nvSpPr>
        <p:spPr>
          <a:xfrm>
            <a:off x="236868" y="731591"/>
            <a:ext cx="2274309" cy="37548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rgbClr val="000000"/>
                </a:solidFill>
                <a:latin typeface="Arial"/>
                <a:ea typeface="Arial"/>
                <a:cs typeface="Arial"/>
                <a:sym typeface="Arial"/>
              </a:rPr>
              <a:t>Diente: </a:t>
            </a:r>
            <a:r>
              <a:rPr b="0" i="0" lang="es-ES" sz="1400" u="none" cap="none" strike="noStrike">
                <a:solidFill>
                  <a:srgbClr val="000000"/>
                </a:solidFill>
                <a:latin typeface="Arial"/>
                <a:ea typeface="Arial"/>
                <a:cs typeface="Arial"/>
                <a:sym typeface="Arial"/>
              </a:rPr>
              <a:t>Este dispositivo mecánico es el encargado de desplazar el material a coser. El diente, para poder desplazar el material, debe sujetarlo, esa función la realiza con la parte superior, que hace contacto con la tela y, en el momento que comienza a transportarlo por efecto de la fricción, la tela se incrusta entre la separación de los dientes y es así como el diente desplaza el material.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94" name="Google Shape;194;p8"/>
          <p:cNvSpPr txBox="1"/>
          <p:nvPr/>
        </p:nvSpPr>
        <p:spPr>
          <a:xfrm>
            <a:off x="2650397" y="784217"/>
            <a:ext cx="2743591" cy="379277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400"/>
              <a:buFont typeface="Arial"/>
              <a:buNone/>
            </a:pPr>
            <a:r>
              <a:rPr b="1" i="0" lang="es-ES" sz="1400" u="none" cap="none" strike="noStrike">
                <a:solidFill>
                  <a:srgbClr val="000000"/>
                </a:solidFill>
                <a:latin typeface="Arial"/>
                <a:ea typeface="Arial"/>
                <a:cs typeface="Arial"/>
                <a:sym typeface="Arial"/>
              </a:rPr>
              <a:t>Planchuela</a:t>
            </a:r>
            <a:r>
              <a:rPr b="0" i="0" lang="es-ES" sz="1400" u="none" cap="none" strike="noStrike">
                <a:solidFill>
                  <a:srgbClr val="000000"/>
                </a:solidFill>
                <a:latin typeface="Arial"/>
                <a:ea typeface="Arial"/>
                <a:cs typeface="Arial"/>
                <a:sym typeface="Arial"/>
              </a:rPr>
              <a:t>: Es la que sirve de apoyo al material cuando el diente se encuentra regresando; además, viene provista de un orificio que es el lugar de penetración de la aguja; este orificio varía de acuerdo al ajuste, pues él debe de ser un 40% más amplio que la hoja de la aguja. La planchuela tiene carriles; estos deben ser iguales al número de carriles del diente; además, el diente debe de desplazarse en la totalidad del carril de la plancha</a:t>
            </a:r>
            <a:r>
              <a:rPr b="0" i="0" lang="es-ES" sz="1400" u="none" cap="none" strike="noStrike">
                <a:solidFill>
                  <a:srgbClr val="000000"/>
                </a:solidFill>
                <a:latin typeface="Calibri"/>
                <a:ea typeface="Calibri"/>
                <a:cs typeface="Calibri"/>
                <a:sym typeface="Calibri"/>
              </a:rPr>
              <a:t>.</a:t>
            </a:r>
            <a:endParaRPr b="0" i="0" sz="1800" u="none" cap="none" strike="noStrike">
              <a:solidFill>
                <a:srgbClr val="000000"/>
              </a:solidFill>
              <a:latin typeface="Arial"/>
              <a:ea typeface="Arial"/>
              <a:cs typeface="Arial"/>
              <a:sym typeface="Arial"/>
            </a:endParaRPr>
          </a:p>
        </p:txBody>
      </p:sp>
      <p:sp>
        <p:nvSpPr>
          <p:cNvPr id="195" name="Google Shape;195;p8"/>
          <p:cNvSpPr txBox="1"/>
          <p:nvPr/>
        </p:nvSpPr>
        <p:spPr>
          <a:xfrm>
            <a:off x="5498005" y="135794"/>
            <a:ext cx="2821022" cy="432426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s-ES" sz="1100" u="none" cap="none" strike="noStrike">
                <a:solidFill>
                  <a:srgbClr val="000000"/>
                </a:solidFill>
                <a:latin typeface="Arial"/>
                <a:ea typeface="Arial"/>
                <a:cs typeface="Arial"/>
                <a:sym typeface="Arial"/>
              </a:rPr>
              <a:t>Prensatelas: </a:t>
            </a:r>
            <a:r>
              <a:rPr b="0" i="0" lang="es-ES" sz="1100" u="none" cap="none" strike="noStrike">
                <a:solidFill>
                  <a:srgbClr val="000000"/>
                </a:solidFill>
                <a:latin typeface="Arial"/>
                <a:ea typeface="Arial"/>
                <a:cs typeface="Arial"/>
                <a:sym typeface="Arial"/>
              </a:rPr>
              <a:t>Es el encargado de apoyar el material contra el diente para que pueda ser transportado. La presión que se le debe dar varía de acuerdo con el material, porque si la presión no es la adecuada, la apariencia de la costura no será la requerida.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ES" sz="1100" u="none" cap="none" strike="noStrike">
                <a:solidFill>
                  <a:srgbClr val="000000"/>
                </a:solidFill>
                <a:latin typeface="Arial"/>
                <a:ea typeface="Arial"/>
                <a:cs typeface="Arial"/>
                <a:sym typeface="Arial"/>
              </a:rPr>
              <a:t>Problemas por una presión inadecuada, pues el prensatelas solo hace contacto con la tela superior: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ES" sz="1100" u="none" cap="none" strike="noStrike">
                <a:solidFill>
                  <a:srgbClr val="000000"/>
                </a:solidFill>
                <a:latin typeface="Arial"/>
                <a:ea typeface="Arial"/>
                <a:cs typeface="Arial"/>
                <a:sym typeface="Arial"/>
              </a:rPr>
              <a:t>1. Cuando la presión es demasiada, el diente, en su ascenso, puede dañar la tela, o como la fricción con la tela superior es demasiada, al terminar la costura, la tela superior es más extensa que la inferior, con una apariencia lisa por encima y recogida por debajo.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ES" sz="1100" u="none" cap="none" strike="noStrike">
                <a:solidFill>
                  <a:srgbClr val="000000"/>
                </a:solidFill>
                <a:latin typeface="Arial"/>
                <a:ea typeface="Arial"/>
                <a:cs typeface="Arial"/>
                <a:sym typeface="Arial"/>
              </a:rPr>
              <a:t>2. Cuando la presión es poca, la tela no alcanza a incrustarse en el diente, ocasionando que esta se pegue, y varía la cantidad de puntadas por pulgada.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ES" sz="1100" u="none" cap="none" strike="noStrike">
                <a:solidFill>
                  <a:srgbClr val="000000"/>
                </a:solidFill>
                <a:latin typeface="Arial"/>
                <a:ea typeface="Arial"/>
                <a:cs typeface="Arial"/>
                <a:sym typeface="Arial"/>
              </a:rPr>
              <a:t>Nota: El ancho de la base del pie prensatelas debe de ser igual al ancho del diente y cubrirlo en un 90% de su recorrido.</a:t>
            </a:r>
            <a:endParaRPr b="0" i="0" sz="1400" u="none" cap="none" strike="noStrike">
              <a:solidFill>
                <a:srgbClr val="000000"/>
              </a:solidFill>
              <a:latin typeface="Arial"/>
              <a:ea typeface="Arial"/>
              <a:cs typeface="Arial"/>
              <a:sym typeface="Arial"/>
            </a:endParaRPr>
          </a:p>
        </p:txBody>
      </p:sp>
      <p:sp>
        <p:nvSpPr>
          <p:cNvPr id="196" name="Google Shape;196;p8"/>
          <p:cNvSpPr txBox="1"/>
          <p:nvPr/>
        </p:nvSpPr>
        <p:spPr>
          <a:xfrm>
            <a:off x="-11841" y="-259579"/>
            <a:ext cx="8265191"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70C0"/>
              </a:buClr>
              <a:buSzPts val="2000"/>
              <a:buFont typeface="Arial"/>
              <a:buNone/>
            </a:pPr>
            <a:r>
              <a:rPr b="1" i="0" lang="es-ES" sz="1400" u="none" cap="none" strike="noStrike">
                <a:solidFill>
                  <a:schemeClr val="dk1"/>
                </a:solidFill>
                <a:latin typeface="Arial"/>
                <a:ea typeface="Arial"/>
                <a:cs typeface="Arial"/>
                <a:sym typeface="Arial"/>
              </a:rPr>
              <a:t>A continuación se detalla cada componente del ajuste:</a:t>
            </a:r>
            <a:endParaRPr b="0" i="0" sz="1400" u="none" cap="none" strike="noStrike">
              <a:solidFill>
                <a:srgbClr val="000000"/>
              </a:solidFill>
              <a:latin typeface="Arial"/>
              <a:ea typeface="Arial"/>
              <a:cs typeface="Arial"/>
              <a:sym typeface="Arial"/>
            </a:endParaRPr>
          </a:p>
        </p:txBody>
      </p:sp>
      <p:pic>
        <p:nvPicPr>
          <p:cNvPr id="197" name="Google Shape;197;p8"/>
          <p:cNvPicPr preferRelativeResize="0"/>
          <p:nvPr/>
        </p:nvPicPr>
        <p:blipFill rotWithShape="1">
          <a:blip r:embed="rId6">
            <a:alphaModFix/>
          </a:blip>
          <a:srcRect b="0" l="0" r="0" t="0"/>
          <a:stretch/>
        </p:blipFill>
        <p:spPr>
          <a:xfrm>
            <a:off x="-314978" y="3605741"/>
            <a:ext cx="629956" cy="613378"/>
          </a:xfrm>
          <a:prstGeom prst="rect">
            <a:avLst/>
          </a:prstGeom>
          <a:noFill/>
          <a:ln>
            <a:noFill/>
          </a:ln>
        </p:spPr>
      </p:pic>
      <p:pic>
        <p:nvPicPr>
          <p:cNvPr id="198" name="Google Shape;198;p8"/>
          <p:cNvPicPr preferRelativeResize="0"/>
          <p:nvPr/>
        </p:nvPicPr>
        <p:blipFill rotWithShape="1">
          <a:blip r:embed="rId7">
            <a:alphaModFix/>
          </a:blip>
          <a:srcRect b="0" l="0" r="0" t="0"/>
          <a:stretch/>
        </p:blipFill>
        <p:spPr>
          <a:xfrm>
            <a:off x="8234450" y="3539044"/>
            <a:ext cx="629956" cy="614008"/>
          </a:xfrm>
          <a:prstGeom prst="rect">
            <a:avLst/>
          </a:prstGeom>
          <a:noFill/>
          <a:ln>
            <a:noFill/>
          </a:ln>
        </p:spPr>
      </p:pic>
    </p:spTree>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9"/>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4" name="Google Shape;204;p9"/>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Diagramar de acuerdo con el diseño del slide.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Incluir botones de navegación adelante y atrás.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p:txBody>
      </p:sp>
      <p:sp>
        <p:nvSpPr>
          <p:cNvPr id="205" name="Google Shape;205;p9"/>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206" name="Google Shape;206;p9"/>
          <p:cNvSpPr/>
          <p:nvPr/>
        </p:nvSpPr>
        <p:spPr>
          <a:xfrm>
            <a:off x="8253350" y="5602432"/>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Figura: </a:t>
            </a:r>
            <a:r>
              <a:rPr b="0" i="0" lang="es-ES" sz="1200" u="none" cap="none" strike="noStrike">
                <a:solidFill>
                  <a:srgbClr val="FF0000"/>
                </a:solidFill>
                <a:latin typeface="Arial"/>
                <a:ea typeface="Arial"/>
                <a:cs typeface="Arial"/>
                <a:sym typeface="Arial"/>
              </a:rPr>
              <a:t>Ajuste Maquina plana 2 agujas </a:t>
            </a:r>
            <a:endParaRPr b="0" i="0" sz="12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Fuente: elaboración propia</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p:txBody>
      </p:sp>
      <p:sp>
        <p:nvSpPr>
          <p:cNvPr id="207" name="Google Shape;207;p9"/>
          <p:cNvSpPr txBox="1"/>
          <p:nvPr/>
        </p:nvSpPr>
        <p:spPr>
          <a:xfrm>
            <a:off x="1683938" y="404444"/>
            <a:ext cx="5417254" cy="383823"/>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457200" marR="0" rtl="0" algn="ctr">
              <a:lnSpc>
                <a:spcPct val="115000"/>
              </a:lnSpc>
              <a:spcBef>
                <a:spcPts val="0"/>
              </a:spcBef>
              <a:spcAft>
                <a:spcPts val="0"/>
              </a:spcAft>
              <a:buClr>
                <a:srgbClr val="FFF2CC"/>
              </a:buClr>
              <a:buSzPts val="1800"/>
              <a:buFont typeface="Arial"/>
              <a:buNone/>
            </a:pPr>
            <a:r>
              <a:rPr b="1" i="0" lang="es-ES" sz="1800" u="none" cap="none" strike="noStrike">
                <a:solidFill>
                  <a:srgbClr val="FFF2CC"/>
                </a:solidFill>
                <a:latin typeface="Arial"/>
                <a:ea typeface="Arial"/>
                <a:cs typeface="Arial"/>
                <a:sym typeface="Arial"/>
              </a:rPr>
              <a:t>Ajuste de máquina dos agujas</a:t>
            </a:r>
            <a:endParaRPr b="1" i="0" sz="2400" u="none" cap="none" strike="noStrike">
              <a:solidFill>
                <a:srgbClr val="FFF2CC"/>
              </a:solidFill>
              <a:latin typeface="Arial"/>
              <a:ea typeface="Arial"/>
              <a:cs typeface="Arial"/>
              <a:sym typeface="Arial"/>
            </a:endParaRPr>
          </a:p>
        </p:txBody>
      </p:sp>
      <p:pic>
        <p:nvPicPr>
          <p:cNvPr id="208" name="Google Shape;208;p9"/>
          <p:cNvPicPr preferRelativeResize="0"/>
          <p:nvPr/>
        </p:nvPicPr>
        <p:blipFill rotWithShape="1">
          <a:blip r:embed="rId3">
            <a:alphaModFix/>
          </a:blip>
          <a:srcRect b="0" l="0" r="0" t="0"/>
          <a:stretch/>
        </p:blipFill>
        <p:spPr>
          <a:xfrm>
            <a:off x="3109979" y="3429000"/>
            <a:ext cx="2320925" cy="1971040"/>
          </a:xfrm>
          <a:prstGeom prst="rect">
            <a:avLst/>
          </a:prstGeom>
          <a:noFill/>
          <a:ln>
            <a:noFill/>
          </a:ln>
        </p:spPr>
      </p:pic>
      <p:sp>
        <p:nvSpPr>
          <p:cNvPr id="209" name="Google Shape;209;p9"/>
          <p:cNvSpPr txBox="1"/>
          <p:nvPr/>
        </p:nvSpPr>
        <p:spPr>
          <a:xfrm>
            <a:off x="836579" y="1420238"/>
            <a:ext cx="653698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400"/>
              <a:buFont typeface="Arial"/>
              <a:buNone/>
            </a:pPr>
            <a:r>
              <a:rPr b="0" i="0" lang="es-ES" sz="1400" u="none" cap="none" strike="noStrike">
                <a:solidFill>
                  <a:schemeClr val="dk1"/>
                </a:solidFill>
                <a:latin typeface="Arial"/>
                <a:ea typeface="Arial"/>
                <a:cs typeface="Arial"/>
                <a:sym typeface="Arial"/>
              </a:rPr>
              <a:t>Conjunto de elementos mecánicos para la máquina plana dos agujas </a:t>
            </a:r>
            <a:endParaRPr b="0" i="0" sz="1400" u="none" cap="none" strike="noStrike">
              <a:solidFill>
                <a:schemeClr val="dk1"/>
              </a:solidFill>
              <a:latin typeface="Arial"/>
              <a:ea typeface="Arial"/>
              <a:cs typeface="Arial"/>
              <a:sym typeface="Arial"/>
            </a:endParaRPr>
          </a:p>
        </p:txBody>
      </p:sp>
      <p:sp>
        <p:nvSpPr>
          <p:cNvPr id="210" name="Google Shape;210;p9"/>
          <p:cNvSpPr txBox="1"/>
          <p:nvPr/>
        </p:nvSpPr>
        <p:spPr>
          <a:xfrm>
            <a:off x="2900280" y="5602432"/>
            <a:ext cx="2984569"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400"/>
              <a:buFont typeface="Arial"/>
              <a:buNone/>
            </a:pPr>
            <a:r>
              <a:rPr b="0" i="0" lang="es-ES" sz="1400" u="none" cap="none" strike="noStrike">
                <a:solidFill>
                  <a:srgbClr val="00B050"/>
                </a:solidFill>
                <a:latin typeface="Arial"/>
                <a:ea typeface="Arial"/>
                <a:cs typeface="Arial"/>
                <a:sym typeface="Arial"/>
              </a:rPr>
              <a:t>Ajuste máquina plana 2 agujas </a:t>
            </a:r>
            <a:endParaRPr b="0" i="0" sz="1400" u="none" cap="none" strike="noStrike">
              <a:solidFill>
                <a:srgbClr val="00B050"/>
              </a:solidFill>
              <a:latin typeface="Arial"/>
              <a:ea typeface="Arial"/>
              <a:cs typeface="Arial"/>
              <a:sym typeface="Arial"/>
            </a:endParaRPr>
          </a:p>
        </p:txBody>
      </p:sp>
      <p:sp>
        <p:nvSpPr>
          <p:cNvPr id="211" name="Google Shape;211;p9"/>
          <p:cNvSpPr txBox="1"/>
          <p:nvPr/>
        </p:nvSpPr>
        <p:spPr>
          <a:xfrm>
            <a:off x="883724" y="2052209"/>
            <a:ext cx="610985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Ajuste máquina plana 2 agujas </a:t>
            </a:r>
            <a:endParaRPr b="0" i="0" sz="1400" u="none" cap="none" strike="noStrike">
              <a:solidFill>
                <a:srgbClr val="000000"/>
              </a:solidFill>
              <a:latin typeface="Arial"/>
              <a:ea typeface="Arial"/>
              <a:cs typeface="Arial"/>
              <a:sym typeface="Arial"/>
            </a:endParaRPr>
          </a:p>
        </p:txBody>
      </p:sp>
      <p:pic>
        <p:nvPicPr>
          <p:cNvPr id="212" name="Google Shape;212;p9"/>
          <p:cNvPicPr preferRelativeResize="0"/>
          <p:nvPr/>
        </p:nvPicPr>
        <p:blipFill rotWithShape="1">
          <a:blip r:embed="rId4">
            <a:alphaModFix/>
          </a:blip>
          <a:srcRect b="0" l="0" r="0" t="0"/>
          <a:stretch/>
        </p:blipFill>
        <p:spPr>
          <a:xfrm>
            <a:off x="-314978" y="3605741"/>
            <a:ext cx="629956" cy="613378"/>
          </a:xfrm>
          <a:prstGeom prst="rect">
            <a:avLst/>
          </a:prstGeom>
          <a:noFill/>
          <a:ln>
            <a:noFill/>
          </a:ln>
        </p:spPr>
      </p:pic>
      <p:pic>
        <p:nvPicPr>
          <p:cNvPr id="213" name="Google Shape;213;p9"/>
          <p:cNvPicPr preferRelativeResize="0"/>
          <p:nvPr/>
        </p:nvPicPr>
        <p:blipFill rotWithShape="1">
          <a:blip r:embed="rId5">
            <a:alphaModFix/>
          </a:blip>
          <a:srcRect b="0" l="0" r="0" t="0"/>
          <a:stretch/>
        </p:blipFill>
        <p:spPr>
          <a:xfrm>
            <a:off x="8234450" y="3539044"/>
            <a:ext cx="629956" cy="614008"/>
          </a:xfrm>
          <a:prstGeom prst="rect">
            <a:avLst/>
          </a:prstGeom>
          <a:noFill/>
          <a:ln>
            <a:noFill/>
          </a:ln>
        </p:spPr>
      </p:pic>
    </p:spTree>
  </p:cSld>
  <p:clrMapOvr>
    <a:masterClrMapping/>
  </p:clrMapOvr>
  <p:transition spd="slow">
    <p:fade thruBlk="1"/>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